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56" r:id="rId2"/>
    <p:sldId id="274" r:id="rId3"/>
    <p:sldId id="257" r:id="rId4"/>
    <p:sldId id="275" r:id="rId5"/>
    <p:sldId id="280" r:id="rId6"/>
    <p:sldId id="281" r:id="rId7"/>
    <p:sldId id="286" r:id="rId8"/>
    <p:sldId id="259" r:id="rId9"/>
    <p:sldId id="260" r:id="rId10"/>
    <p:sldId id="287" r:id="rId11"/>
    <p:sldId id="276" r:id="rId12"/>
    <p:sldId id="261" r:id="rId13"/>
    <p:sldId id="262" r:id="rId14"/>
    <p:sldId id="263" r:id="rId15"/>
    <p:sldId id="264" r:id="rId16"/>
    <p:sldId id="284" r:id="rId17"/>
    <p:sldId id="266" r:id="rId18"/>
    <p:sldId id="267" r:id="rId19"/>
    <p:sldId id="268" r:id="rId20"/>
    <p:sldId id="283" r:id="rId21"/>
    <p:sldId id="288" r:id="rId22"/>
    <p:sldId id="269" r:id="rId23"/>
    <p:sldId id="285" r:id="rId24"/>
    <p:sldId id="270" r:id="rId25"/>
    <p:sldId id="292" r:id="rId26"/>
    <p:sldId id="278" r:id="rId27"/>
    <p:sldId id="273" r:id="rId28"/>
    <p:sldId id="289" r:id="rId29"/>
    <p:sldId id="277" r:id="rId30"/>
    <p:sldId id="290" r:id="rId31"/>
    <p:sldId id="282" r:id="rId32"/>
    <p:sldId id="291" r:id="rId33"/>
    <p:sldId id="279"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0" d="100"/>
          <a:sy n="60" d="100"/>
        </p:scale>
        <p:origin x="-880"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notesMaster" Target="notesMasters/notesMaster1.xml"/><Relationship Id="rId36"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0123A6-4E48-1648-A2BE-8BCEBC52D210}" type="datetimeFigureOut">
              <a:rPr lang="en-US" smtClean="0"/>
              <a:t>11/5/12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CE7EAE-5EDE-384D-813E-CC84C7B2C8D2}" type="slidenum">
              <a:rPr lang="en-US" smtClean="0"/>
              <a:t>‹#›</a:t>
            </a:fld>
            <a:endParaRPr lang="en-US"/>
          </a:p>
        </p:txBody>
      </p:sp>
    </p:spTree>
    <p:extLst>
      <p:ext uri="{BB962C8B-B14F-4D97-AF65-F5344CB8AC3E}">
        <p14:creationId xmlns:p14="http://schemas.microsoft.com/office/powerpoint/2010/main" val="311537420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What is a governing board? What does it mean to “govern diligently? In various countries where I work with these oversight groups, I discover much ambiguity regarding board governance. Members want to make a positive impact to the boards to which they belong. These individuals and the boards on which they serve want to make a significant difference. They are thrilled to be asked to serve on a board of governance. </a:t>
            </a:r>
            <a:endParaRPr lang="en-US" sz="1050" dirty="0" smtClean="0">
              <a:effectLst/>
            </a:endParaRPr>
          </a:p>
          <a:p>
            <a:r>
              <a:rPr lang="en-US" sz="1200" kern="1200" dirty="0" smtClean="0">
                <a:solidFill>
                  <a:schemeClr val="tx1"/>
                </a:solidFill>
                <a:effectLst/>
                <a:latin typeface="+mn-lt"/>
                <a:ea typeface="+mn-ea"/>
                <a:cs typeface="+mn-cs"/>
              </a:rPr>
              <a:t>For many, the invitation provides an opportunity to be good stewards of the gifts, talents, education and experiences with which they have been blessed. For</a:t>
            </a:r>
            <a:r>
              <a:rPr lang="en-US" sz="1200" kern="1200" baseline="0" dirty="0" smtClean="0">
                <a:solidFill>
                  <a:schemeClr val="tx1"/>
                </a:solidFill>
                <a:effectLst/>
                <a:latin typeface="+mn-lt"/>
                <a:ea typeface="+mn-ea"/>
                <a:cs typeface="+mn-cs"/>
              </a:rPr>
              <a:t> many</a:t>
            </a:r>
            <a:r>
              <a:rPr lang="en-US" sz="1200" kern="1200" dirty="0" smtClean="0">
                <a:solidFill>
                  <a:schemeClr val="tx1"/>
                </a:solidFill>
                <a:effectLst/>
                <a:latin typeface="+mn-lt"/>
                <a:ea typeface="+mn-ea"/>
                <a:cs typeface="+mn-cs"/>
              </a:rPr>
              <a:t>, however, this excitement soon leads to frustration as the boards on which they serve - local churches, colleges, seminaries, universities, district and national boards, and ministry organizations - lack an understanding of the role, purpose, and structure of the board to required to “govern diligently.”  </a:t>
            </a:r>
            <a:endParaRPr lang="en-US" sz="1050" dirty="0" smtClean="0">
              <a:effectLst/>
            </a:endParaRPr>
          </a:p>
          <a:p>
            <a:endParaRPr lang="en-US" smtClean="0"/>
          </a:p>
          <a:p>
            <a:endParaRPr lang="en-US"/>
          </a:p>
        </p:txBody>
      </p:sp>
      <p:sp>
        <p:nvSpPr>
          <p:cNvPr id="4" name="Slide Number Placeholder 3"/>
          <p:cNvSpPr>
            <a:spLocks noGrp="1"/>
          </p:cNvSpPr>
          <p:nvPr>
            <p:ph type="sldNum" sz="quarter" idx="10"/>
          </p:nvPr>
        </p:nvSpPr>
        <p:spPr/>
        <p:txBody>
          <a:bodyPr/>
          <a:lstStyle/>
          <a:p>
            <a:fld id="{B1CE7EAE-5EDE-384D-813E-CC84C7B2C8D2}" type="slidenum">
              <a:rPr lang="en-US" smtClean="0"/>
              <a:t>3</a:t>
            </a:fld>
            <a:endParaRPr lang="en-US"/>
          </a:p>
        </p:txBody>
      </p:sp>
    </p:spTree>
    <p:extLst>
      <p:ext uri="{BB962C8B-B14F-4D97-AF65-F5344CB8AC3E}">
        <p14:creationId xmlns:p14="http://schemas.microsoft.com/office/powerpoint/2010/main" val="4219937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 Meeting Notes (10/27/12 06:40) -----</a:t>
            </a:r>
          </a:p>
          <a:p>
            <a:r>
              <a:rPr lang="en-US" dirty="0"/>
              <a:t>Before we begin "reflecting" on the March 2011 Board and Council retreat, let me ask a key question that I believe some of you brought to the meeting. CLICK TO NEXT SLIDE</a:t>
            </a:r>
          </a:p>
        </p:txBody>
      </p:sp>
      <p:sp>
        <p:nvSpPr>
          <p:cNvPr id="4" name="Slide Number Placeholder 3"/>
          <p:cNvSpPr>
            <a:spLocks noGrp="1"/>
          </p:cNvSpPr>
          <p:nvPr>
            <p:ph type="sldNum" sz="quarter" idx="10"/>
          </p:nvPr>
        </p:nvSpPr>
        <p:spPr/>
        <p:txBody>
          <a:bodyPr/>
          <a:lstStyle/>
          <a:p>
            <a:fld id="{B1CE7EAE-5EDE-384D-813E-CC84C7B2C8D2}" type="slidenum">
              <a:rPr lang="en-US" smtClean="0"/>
              <a:t>4</a:t>
            </a:fld>
            <a:endParaRPr lang="en-US"/>
          </a:p>
        </p:txBody>
      </p:sp>
    </p:spTree>
    <p:extLst>
      <p:ext uri="{BB962C8B-B14F-4D97-AF65-F5344CB8AC3E}">
        <p14:creationId xmlns:p14="http://schemas.microsoft.com/office/powerpoint/2010/main" val="13209716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B1CE7EAE-5EDE-384D-813E-CC84C7B2C8D2}" type="slidenum">
              <a:rPr lang="en-US" smtClean="0"/>
              <a:t>8</a:t>
            </a:fld>
            <a:endParaRPr lang="en-US"/>
          </a:p>
        </p:txBody>
      </p:sp>
    </p:spTree>
    <p:extLst>
      <p:ext uri="{BB962C8B-B14F-4D97-AF65-F5344CB8AC3E}">
        <p14:creationId xmlns:p14="http://schemas.microsoft.com/office/powerpoint/2010/main" val="12021150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help us with this process, let’s review the remaining five</a:t>
            </a:r>
            <a:r>
              <a:rPr lang="en-US" baseline="0" dirty="0" smtClean="0"/>
              <a:t> segments of the video, “Building Better Boards,” and briefly discuss as a group the key board development ideas in the segment just watched. Then, in small groups, each group will respond to the questions in this slide? </a:t>
            </a:r>
            <a:endParaRPr lang="en-US" dirty="0"/>
          </a:p>
        </p:txBody>
      </p:sp>
      <p:sp>
        <p:nvSpPr>
          <p:cNvPr id="4" name="Slide Number Placeholder 3"/>
          <p:cNvSpPr>
            <a:spLocks noGrp="1"/>
          </p:cNvSpPr>
          <p:nvPr>
            <p:ph type="sldNum" sz="quarter" idx="10"/>
          </p:nvPr>
        </p:nvSpPr>
        <p:spPr/>
        <p:txBody>
          <a:bodyPr/>
          <a:lstStyle/>
          <a:p>
            <a:fld id="{B1CE7EAE-5EDE-384D-813E-CC84C7B2C8D2}" type="slidenum">
              <a:rPr lang="en-US" smtClean="0"/>
              <a:t>29</a:t>
            </a:fld>
            <a:endParaRPr lang="en-US"/>
          </a:p>
        </p:txBody>
      </p:sp>
    </p:spTree>
    <p:extLst>
      <p:ext uri="{BB962C8B-B14F-4D97-AF65-F5344CB8AC3E}">
        <p14:creationId xmlns:p14="http://schemas.microsoft.com/office/powerpoint/2010/main" val="3136906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jpe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rcRect t="50000"/>
          <a:stretch>
            <a:fillRect/>
          </a:stretch>
        </p:blipFill>
        <p:spPr>
          <a:xfrm>
            <a:off x="0" y="3429000"/>
            <a:ext cx="9144000" cy="3429000"/>
          </a:xfrm>
          <a:prstGeom prst="rect">
            <a:avLst/>
          </a:prstGeom>
        </p:spPr>
      </p:pic>
      <p:sp>
        <p:nvSpPr>
          <p:cNvPr id="2" name="Title 1"/>
          <p:cNvSpPr>
            <a:spLocks noGrp="1"/>
          </p:cNvSpPr>
          <p:nvPr>
            <p:ph type="ctrTitle"/>
          </p:nvPr>
        </p:nvSpPr>
        <p:spPr>
          <a:xfrm>
            <a:off x="779463" y="1918447"/>
            <a:ext cx="7583488" cy="1470025"/>
          </a:xfrm>
        </p:spPr>
        <p:txBody>
          <a:bodyPr anchor="b" anchorCtr="0"/>
          <a:lstStyle/>
          <a:p>
            <a:r>
              <a:rPr lang="en-US" smtClean="0"/>
              <a:t>Click to edit Master title style</a:t>
            </a:r>
            <a:endParaRPr/>
          </a:p>
        </p:txBody>
      </p:sp>
      <p:sp>
        <p:nvSpPr>
          <p:cNvPr id="3" name="Subtitle 2"/>
          <p:cNvSpPr>
            <a:spLocks noGrp="1"/>
          </p:cNvSpPr>
          <p:nvPr>
            <p:ph type="subTitle" idx="1"/>
          </p:nvPr>
        </p:nvSpPr>
        <p:spPr>
          <a:xfrm>
            <a:off x="779463" y="3478306"/>
            <a:ext cx="7583487" cy="1752600"/>
          </a:xfrm>
        </p:spPr>
        <p:txBody>
          <a:bodyPr>
            <a:normAutofit/>
          </a:bodyPr>
          <a:lstStyle>
            <a:lvl1pPr marL="0" indent="0" algn="ctr">
              <a:spcBef>
                <a:spcPts val="600"/>
              </a:spcBef>
              <a:buNone/>
              <a:defRPr sz="1800">
                <a:solidFill>
                  <a:schemeClr val="bg2"/>
                </a:solidFill>
                <a:effectLst>
                  <a:outerShdw blurRad="63500" dir="2700000" algn="tl" rotWithShape="0">
                    <a:schemeClr val="tx1">
                      <a:alpha val="40000"/>
                    </a:scheme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D85AC8A2-C63C-49A4-89E9-2E4420D2ECA8}" type="datetimeFigureOut">
              <a:rPr lang="en-US" smtClean="0"/>
              <a:t>11/5/12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7E049-B585-4EE6-96C0-EEB30EAA14FD}" type="slidenum">
              <a:rPr lang="en-US" smtClean="0"/>
              <a:t>‹#›</a:t>
            </a:fld>
            <a:endParaRPr lang="en-US"/>
          </a:p>
        </p:txBody>
      </p:sp>
      <p:pic>
        <p:nvPicPr>
          <p:cNvPr id="7" name="Picture 6" descr="overlay-ruleShadow.png"/>
          <p:cNvPicPr>
            <a:picLocks noChangeAspect="1"/>
          </p:cNvPicPr>
          <p:nvPr/>
        </p:nvPicPr>
        <p:blipFill>
          <a:blip r:embed="rId3"/>
          <a:stretch>
            <a:fillRect/>
          </a:stretch>
        </p:blipFill>
        <p:spPr>
          <a:xfrm>
            <a:off x="0" y="3303984"/>
            <a:ext cx="9144000" cy="125016"/>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rcRect l="50000"/>
          <a:stretch>
            <a:fillRect/>
          </a:stretch>
        </p:blipFill>
        <p:spPr>
          <a:xfrm>
            <a:off x="4572000" y="4482"/>
            <a:ext cx="4572000" cy="6858000"/>
          </a:xfrm>
          <a:prstGeom prst="rect">
            <a:avLst/>
          </a:prstGeom>
          <a:noFill/>
          <a:ln>
            <a:noFill/>
          </a:ln>
        </p:spPr>
      </p:pic>
      <p:pic>
        <p:nvPicPr>
          <p:cNvPr id="9" name="Picture 8" descr="overlay-ruleShadow.png"/>
          <p:cNvPicPr>
            <a:picLocks noChangeAspect="1"/>
          </p:cNvPicPr>
          <p:nvPr/>
        </p:nvPicPr>
        <p:blipFill>
          <a:blip r:embed="rId3"/>
          <a:srcRect r="25031"/>
          <a:stretch>
            <a:fillRect/>
          </a:stretch>
        </p:blipFill>
        <p:spPr>
          <a:xfrm rot="16200000">
            <a:off x="1086391" y="3365075"/>
            <a:ext cx="6855164" cy="125016"/>
          </a:xfrm>
          <a:prstGeom prst="rect">
            <a:avLst/>
          </a:prstGeom>
        </p:spPr>
      </p:pic>
      <p:sp>
        <p:nvSpPr>
          <p:cNvPr id="2" name="Title 1"/>
          <p:cNvSpPr>
            <a:spLocks noGrp="1"/>
          </p:cNvSpPr>
          <p:nvPr>
            <p:ph type="title"/>
          </p:nvPr>
        </p:nvSpPr>
        <p:spPr>
          <a:xfrm>
            <a:off x="301752" y="274320"/>
            <a:ext cx="3959352" cy="1691640"/>
          </a:xfrm>
        </p:spPr>
        <p:txBody>
          <a:bodyPr vert="horz" lIns="91440" tIns="45720" rIns="91440" bIns="45720" rtlCol="0" anchor="b" anchorCtr="0">
            <a:noAutofit/>
          </a:bodyPr>
          <a:lstStyle>
            <a:lvl1pPr marL="0" algn="ctr" defTabSz="914400" rtl="0" eaLnBrk="1" latinLnBrk="0" hangingPunct="1">
              <a:spcBef>
                <a:spcPct val="0"/>
              </a:spcBef>
              <a:buNone/>
              <a:defRPr sz="36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4864608" y="264907"/>
            <a:ext cx="3959352" cy="6328186"/>
          </a:xfrm>
          <a:solidFill>
            <a:schemeClr val="tx1">
              <a:lumMod val="50000"/>
            </a:schemeClr>
          </a:solidFill>
          <a:effectLst>
            <a:outerShdw blurRad="50800" dir="2700000" algn="tl" rotWithShape="0">
              <a:schemeClr val="tx1">
                <a:alpha val="40000"/>
              </a:schemeClr>
            </a:outerShdw>
          </a:effectLst>
        </p:spPr>
        <p:txBody>
          <a:bodyP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301752" y="1970801"/>
            <a:ext cx="3959352" cy="3200400"/>
          </a:xfrm>
          <a:effectLst>
            <a:outerShdw blurRad="50800" dist="38100" dir="2700000" algn="tl" rotWithShape="0">
              <a:prstClr val="black">
                <a:alpha val="40000"/>
              </a:prstClr>
            </a:outerShdw>
          </a:effectLst>
        </p:spPr>
        <p:txBody>
          <a:bodyPr vert="horz" lIns="91440" tIns="45720" rIns="91440" bIns="45720" rtlCol="0" anchor="t" anchorCtr="0">
            <a:normAutofit/>
          </a:bodyPr>
          <a:lstStyle>
            <a:lvl1pPr marL="0" indent="0" algn="ctr">
              <a:lnSpc>
                <a:spcPct val="110000"/>
              </a:lnSpc>
              <a:spcBef>
                <a:spcPts val="600"/>
              </a:spcBef>
              <a:buNone/>
              <a:defRPr sz="1800" kern="1200">
                <a:solidFill>
                  <a:schemeClr val="tx1"/>
                </a:solidFill>
                <a:effectLst>
                  <a:outerShdw blurRad="38100" dist="12700" dir="2700000" algn="tl" rotWithShape="0">
                    <a:prstClr val="black">
                      <a:alpha val="6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2000"/>
              </a:spcBef>
              <a:buFont typeface="Calisto MT" pitchFamily="18" charset="0"/>
              <a:buNone/>
            </a:pPr>
            <a:r>
              <a:rPr lang="en-US" smtClean="0"/>
              <a:t>Click to edit Master text styles</a:t>
            </a:r>
          </a:p>
        </p:txBody>
      </p:sp>
      <p:sp>
        <p:nvSpPr>
          <p:cNvPr id="5" name="Date Placeholder 4"/>
          <p:cNvSpPr>
            <a:spLocks noGrp="1"/>
          </p:cNvSpPr>
          <p:nvPr>
            <p:ph type="dt" sz="half" idx="10"/>
          </p:nvPr>
        </p:nvSpPr>
        <p:spPr>
          <a:xfrm>
            <a:off x="2670048" y="6356350"/>
            <a:ext cx="1627632" cy="365125"/>
          </a:xfrm>
          <a:effectLst>
            <a:outerShdw blurRad="50800" dist="38100" dir="2700000" algn="tl" rotWithShape="0">
              <a:prstClr val="black">
                <a:alpha val="40000"/>
              </a:prstClr>
            </a:outerShdw>
          </a:effectLst>
        </p:spPr>
        <p:txBody>
          <a:bodyPr vert="horz" lIns="91440" tIns="45720" rIns="91440" bIns="45720" rtlCol="0" anchor="ctr"/>
          <a:lstStyle>
            <a:lvl1pPr marL="0" algn="r"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fld id="{D85AC8A2-C63C-49A4-89E9-2E4420D2ECA8}" type="datetimeFigureOut">
              <a:rPr lang="en-US" smtClean="0"/>
              <a:t>11/5/12</a:t>
            </a:fld>
            <a:endParaRPr lang="en-US"/>
          </a:p>
        </p:txBody>
      </p:sp>
      <p:sp>
        <p:nvSpPr>
          <p:cNvPr id="6" name="Footer Placeholder 5"/>
          <p:cNvSpPr>
            <a:spLocks noGrp="1"/>
          </p:cNvSpPr>
          <p:nvPr>
            <p:ph type="ftr" sz="quarter" idx="11"/>
          </p:nvPr>
        </p:nvSpPr>
        <p:spPr>
          <a:xfrm>
            <a:off x="242047" y="6356350"/>
            <a:ext cx="1892808" cy="365125"/>
          </a:xfrm>
          <a:effectLst>
            <a:outerShdw blurRad="50800" dist="38100" dir="2700000" algn="tl" rotWithShape="0">
              <a:prstClr val="black">
                <a:alpha val="40000"/>
              </a:prstClr>
            </a:outerShdw>
          </a:effectLst>
        </p:spPr>
        <p:txBody>
          <a:bodyPr vert="horz" lIns="91440" tIns="45720" rIns="91440" bIns="45720" rtlCol="0" anchor="ctr"/>
          <a:lstStyle>
            <a:lvl1pPr marL="0" algn="l"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892808" y="5738129"/>
            <a:ext cx="758952" cy="576072"/>
          </a:xfrm>
        </p:spPr>
        <p:txBody>
          <a:bodyPr vert="horz" lIns="91440" tIns="45720" rIns="91440" bIns="45720" rtlCol="0" anchor="ctr">
            <a:noAutofit/>
          </a:bodyPr>
          <a:lstStyle>
            <a:lvl1pPr marL="0" algn="ctr" defTabSz="914400" rtl="0" eaLnBrk="1" latinLnBrk="0" hangingPunct="1">
              <a:spcBef>
                <a:spcPct val="0"/>
              </a:spcBef>
              <a:defRPr sz="36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fld id="{74C7E049-B585-4EE6-96C0-EEB30EAA14F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tretch>
            <a:fillRect/>
          </a:stretch>
        </p:blipFill>
        <p:spPr>
          <a:xfrm>
            <a:off x="0" y="4482"/>
            <a:ext cx="9144000" cy="6858000"/>
          </a:xfrm>
          <a:prstGeom prst="rect">
            <a:avLst/>
          </a:prstGeom>
          <a:noFill/>
          <a:ln>
            <a:noFill/>
          </a:ln>
        </p:spPr>
      </p:pic>
      <p:sp>
        <p:nvSpPr>
          <p:cNvPr id="2" name="Title 1"/>
          <p:cNvSpPr>
            <a:spLocks noGrp="1"/>
          </p:cNvSpPr>
          <p:nvPr>
            <p:ph type="title"/>
          </p:nvPr>
        </p:nvSpPr>
        <p:spPr>
          <a:xfrm>
            <a:off x="762000" y="4038600"/>
            <a:ext cx="7620000" cy="990600"/>
          </a:xfrm>
        </p:spPr>
        <p:txBody>
          <a:bodyPr vert="horz" lIns="91440" tIns="45720" rIns="91440" bIns="45720" rtlCol="0" anchor="b" anchorCtr="0">
            <a:normAutofit/>
          </a:bodyPr>
          <a:lstStyle>
            <a:lvl1pPr algn="ctr">
              <a:defRPr sz="3600" kern="1200">
                <a:solidFill>
                  <a:schemeClr val="bg2"/>
                </a:solidFill>
                <a:effectLst>
                  <a:outerShdw blurRad="63500" dir="2700000" algn="tl" rotWithShape="0">
                    <a:schemeClr val="tx1">
                      <a:alpha val="40000"/>
                    </a:schemeClr>
                  </a:outerShdw>
                </a:effectLst>
                <a:latin typeface="+mj-lt"/>
                <a:ea typeface="+mn-ea"/>
                <a:cs typeface="+mn-cs"/>
              </a:defRPr>
            </a:lvl1pPr>
          </a:lstStyle>
          <a:p>
            <a:pPr marL="0" lvl="0" indent="0" algn="l" defTabSz="914400" rtl="0" eaLnBrk="1" latinLnBrk="0" hangingPunct="1">
              <a:spcBef>
                <a:spcPts val="2000"/>
              </a:spcBef>
              <a:buFont typeface="Calisto MT" pitchFamily="18" charset="0"/>
              <a:buNone/>
            </a:pPr>
            <a:r>
              <a:rPr lang="en-US" smtClean="0"/>
              <a:t>Click to edit Master title style</a:t>
            </a:r>
            <a:endParaRPr/>
          </a:p>
        </p:txBody>
      </p:sp>
      <p:sp>
        <p:nvSpPr>
          <p:cNvPr id="3" name="Picture Placeholder 2"/>
          <p:cNvSpPr>
            <a:spLocks noGrp="1"/>
          </p:cNvSpPr>
          <p:nvPr>
            <p:ph type="pic" idx="1"/>
          </p:nvPr>
        </p:nvSpPr>
        <p:spPr>
          <a:xfrm>
            <a:off x="342900" y="265176"/>
            <a:ext cx="8458200" cy="3697224"/>
          </a:xfrm>
          <a:solidFill>
            <a:schemeClr val="tx1">
              <a:lumMod val="50000"/>
            </a:schemeClr>
          </a:solidFill>
          <a:effectLst>
            <a:outerShdw blurRad="50800" dir="2700000" algn="tl" rotWithShape="0">
              <a:schemeClr val="tx1">
                <a:alpha val="40000"/>
              </a:schemeClr>
            </a:outerShdw>
          </a:effectLst>
        </p:spPr>
        <p:txBody>
          <a:bodyPr vert="horz" lIns="91440" tIns="45720" rIns="91440" bIns="45720" rtlCol="0">
            <a:normAutofit/>
          </a:bodyPr>
          <a:lstStyle>
            <a:lvl1pPr marL="0" indent="0" algn="ctr" defTabSz="914400" rtl="0" eaLnBrk="1" latinLnBrk="0" hangingPunct="1">
              <a:spcBef>
                <a:spcPts val="2000"/>
              </a:spcBef>
              <a:buFont typeface="Calisto MT" pitchFamily="18" charset="0"/>
              <a:buNone/>
              <a:defRPr sz="2400" kern="1200">
                <a:solidFill>
                  <a:schemeClr val="bg2"/>
                </a:solidFill>
                <a:effectLst>
                  <a:outerShdw blurRad="63500" dir="2700000" algn="tl" rotWithShape="0">
                    <a:schemeClr val="tx1">
                      <a:alpha val="40000"/>
                    </a:scheme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762000" y="5042647"/>
            <a:ext cx="7620000" cy="1129553"/>
          </a:xfrm>
        </p:spPr>
        <p:txBody>
          <a:bodyPr>
            <a:normAutofit/>
          </a:bodyPr>
          <a:lstStyle>
            <a:lvl1pPr marL="0" indent="0" algn="ctr">
              <a:lnSpc>
                <a:spcPct val="110000"/>
              </a:lnSpc>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5AC8A2-C63C-49A4-89E9-2E4420D2ECA8}" type="datetimeFigureOut">
              <a:rPr lang="en-US" smtClean="0"/>
              <a:t>11/5/12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C7E049-B585-4EE6-96C0-EEB30EAA14FD}"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3" name="Date Placeholder 2"/>
          <p:cNvSpPr>
            <a:spLocks noGrp="1"/>
          </p:cNvSpPr>
          <p:nvPr>
            <p:ph type="dt" sz="half" idx="10"/>
          </p:nvPr>
        </p:nvSpPr>
        <p:spPr>
          <a:effectLst>
            <a:outerShdw blurRad="50800" dist="38100" dir="2700000" algn="tl" rotWithShape="0">
              <a:prstClr val="black">
                <a:alpha val="40000"/>
              </a:prstClr>
            </a:outerShdw>
          </a:effectLst>
        </p:spPr>
        <p:txBody>
          <a:bodyPr/>
          <a:lstStyle>
            <a:lvl1pPr>
              <a:defRPr>
                <a:solidFill>
                  <a:schemeClr val="tx1"/>
                </a:solidFill>
                <a:effectLst>
                  <a:outerShdw blurRad="38100" dist="12700" dir="2700000" algn="tl" rotWithShape="0">
                    <a:prstClr val="black">
                      <a:alpha val="60000"/>
                    </a:prstClr>
                  </a:outerShdw>
                </a:effectLst>
              </a:defRPr>
            </a:lvl1pPr>
          </a:lstStyle>
          <a:p>
            <a:fld id="{D85AC8A2-C63C-49A4-89E9-2E4420D2ECA8}" type="datetimeFigureOut">
              <a:rPr lang="en-US" smtClean="0"/>
              <a:t>11/5/12</a:t>
            </a:fld>
            <a:endParaRPr lang="en-US"/>
          </a:p>
        </p:txBody>
      </p:sp>
      <p:sp>
        <p:nvSpPr>
          <p:cNvPr id="4" name="Footer Placeholder 3"/>
          <p:cNvSpPr>
            <a:spLocks noGrp="1"/>
          </p:cNvSpPr>
          <p:nvPr>
            <p:ph type="ftr" sz="quarter" idx="11"/>
          </p:nvPr>
        </p:nvSpPr>
        <p:spPr>
          <a:effectLst>
            <a:outerShdw blurRad="50800" dist="38100" dir="2700000" algn="tl" rotWithShape="0">
              <a:prstClr val="black">
                <a:alpha val="40000"/>
              </a:prstClr>
            </a:outerShdw>
          </a:effectLst>
        </p:spPr>
        <p:txBody>
          <a:bodyPr/>
          <a:lstStyle>
            <a:lvl1pPr>
              <a:defRPr>
                <a:solidFill>
                  <a:schemeClr val="tx1"/>
                </a:solidFill>
                <a:effectLst>
                  <a:outerShdw blurRad="38100" dist="12700" dir="2700000" algn="tl" rotWithShape="0">
                    <a:prstClr val="black">
                      <a:alpha val="60000"/>
                    </a:prstClr>
                  </a:outerShdw>
                </a:effectLst>
              </a:defRPr>
            </a:lvl1pPr>
          </a:lstStyle>
          <a:p>
            <a:endParaRPr lang="en-US"/>
          </a:p>
        </p:txBody>
      </p:sp>
      <p:sp>
        <p:nvSpPr>
          <p:cNvPr id="5" name="Slide Number Placeholder 4"/>
          <p:cNvSpPr>
            <a:spLocks noGrp="1"/>
          </p:cNvSpPr>
          <p:nvPr>
            <p:ph type="sldNum" sz="quarter" idx="12"/>
          </p:nvPr>
        </p:nvSpPr>
        <p:spPr>
          <a:effectLst>
            <a:outerShdw blurRad="50800" dist="38100" dir="2700000" algn="tl" rotWithShape="0">
              <a:prstClr val="black">
                <a:alpha val="40000"/>
              </a:prstClr>
            </a:outerShdw>
          </a:effectLst>
        </p:spPr>
        <p:txBody>
          <a:bodyPr/>
          <a:lstStyle>
            <a:lvl1pPr>
              <a:defRPr>
                <a:solidFill>
                  <a:schemeClr val="tx1"/>
                </a:solidFill>
                <a:effectLst>
                  <a:outerShdw blurRad="38100" dist="12700" dir="2700000" algn="tl" rotWithShape="0">
                    <a:prstClr val="black">
                      <a:alpha val="60000"/>
                    </a:prstClr>
                  </a:outerShdw>
                </a:effectLst>
              </a:defRPr>
            </a:lvl1pPr>
          </a:lstStyle>
          <a:p>
            <a:fld id="{74C7E049-B585-4EE6-96C0-EEB30EAA14FD}"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overlay-ruleShadow.png"/>
          <p:cNvPicPr>
            <a:picLocks noChangeAspect="1"/>
          </p:cNvPicPr>
          <p:nvPr/>
        </p:nvPicPr>
        <p:blipFill>
          <a:blip r:embed="rId2"/>
          <a:stretch>
            <a:fillRect/>
          </a:stretch>
        </p:blipFill>
        <p:spPr>
          <a:xfrm>
            <a:off x="0" y="1307592"/>
            <a:ext cx="9144000" cy="125016"/>
          </a:xfrm>
          <a:prstGeom prst="rect">
            <a:avLst/>
          </a:prstGeom>
        </p:spPr>
      </p:pic>
      <p:pic>
        <p:nvPicPr>
          <p:cNvPr id="8" name="Picture 7" descr="Overlay-FullBackground.jpg"/>
          <p:cNvPicPr>
            <a:picLocks noChangeAspect="1"/>
          </p:cNvPicPr>
          <p:nvPr/>
        </p:nvPicPr>
        <p:blipFill>
          <a:blip r:embed="rId3"/>
          <a:srcRect t="23333"/>
          <a:stretch>
            <a:fillRect/>
          </a:stretch>
        </p:blipFill>
        <p:spPr>
          <a:xfrm>
            <a:off x="0" y="1425388"/>
            <a:ext cx="9144000" cy="5432612"/>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85AC8A2-C63C-49A4-89E9-2E4420D2ECA8}" type="datetimeFigureOut">
              <a:rPr lang="en-US" smtClean="0"/>
              <a:t>11/5/12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7E049-B585-4EE6-96C0-EEB30EAA14FD}"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Overlay-FullBackground.jpg"/>
          <p:cNvPicPr>
            <a:picLocks noChangeAspect="1"/>
          </p:cNvPicPr>
          <p:nvPr/>
        </p:nvPicPr>
        <p:blipFill>
          <a:blip r:embed="rId2"/>
          <a:srcRect r="14719"/>
          <a:stretch>
            <a:fillRect/>
          </a:stretch>
        </p:blipFill>
        <p:spPr>
          <a:xfrm>
            <a:off x="0" y="4482"/>
            <a:ext cx="7798112" cy="6858000"/>
          </a:xfrm>
          <a:prstGeom prst="rect">
            <a:avLst/>
          </a:prstGeom>
          <a:noFill/>
          <a:ln>
            <a:noFill/>
          </a:ln>
        </p:spPr>
      </p:pic>
      <p:sp>
        <p:nvSpPr>
          <p:cNvPr id="2" name="Vertical Title 1"/>
          <p:cNvSpPr>
            <a:spLocks noGrp="1"/>
          </p:cNvSpPr>
          <p:nvPr>
            <p:ph type="title" orient="vert"/>
          </p:nvPr>
        </p:nvSpPr>
        <p:spPr>
          <a:xfrm>
            <a:off x="7848600" y="457200"/>
            <a:ext cx="1219200" cy="5668963"/>
          </a:xfrm>
        </p:spPr>
        <p:txBody>
          <a:bodyPr vert="eaVert">
            <a:normAutofit/>
          </a:bodyPr>
          <a:lstStyle/>
          <a:p>
            <a:r>
              <a:rPr lang="en-US" smtClean="0"/>
              <a:t>Click to edit Master title style</a:t>
            </a:r>
            <a:endParaRPr/>
          </a:p>
        </p:txBody>
      </p:sp>
      <p:sp>
        <p:nvSpPr>
          <p:cNvPr id="3" name="Vertical Text Placeholder 2"/>
          <p:cNvSpPr>
            <a:spLocks noGrp="1"/>
          </p:cNvSpPr>
          <p:nvPr>
            <p:ph type="body" orient="vert" idx="1"/>
          </p:nvPr>
        </p:nvSpPr>
        <p:spPr>
          <a:xfrm>
            <a:off x="779462" y="457200"/>
            <a:ext cx="6383337" cy="5668963"/>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924800" y="6356350"/>
            <a:ext cx="1066800" cy="365125"/>
          </a:xfrm>
          <a:effectLst>
            <a:outerShdw blurRad="50800" dist="38100" dir="2700000" algn="tl" rotWithShape="0">
              <a:prstClr val="black">
                <a:alpha val="40000"/>
              </a:prstClr>
            </a:outerShdw>
          </a:effectLst>
        </p:spPr>
        <p:txBody>
          <a:bodyPr vert="horz" lIns="91440" tIns="45720" rIns="91440" bIns="45720" rtlCol="0" anchor="ctr"/>
          <a:lstStyle>
            <a:lvl1pPr marL="0" algn="r"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fld id="{D85AC8A2-C63C-49A4-89E9-2E4420D2ECA8}" type="datetimeFigureOut">
              <a:rPr lang="en-US" smtClean="0"/>
              <a:t>11/5/12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7E049-B585-4EE6-96C0-EEB30EAA14FD}" type="slidenum">
              <a:rPr lang="en-US" smtClean="0"/>
              <a:t>‹#›</a:t>
            </a:fld>
            <a:endParaRPr lang="en-US"/>
          </a:p>
        </p:txBody>
      </p:sp>
      <p:pic>
        <p:nvPicPr>
          <p:cNvPr id="10" name="Picture 9" descr="overlay-ruleShadow.png"/>
          <p:cNvPicPr>
            <a:picLocks noChangeAspect="1"/>
          </p:cNvPicPr>
          <p:nvPr/>
        </p:nvPicPr>
        <p:blipFill>
          <a:blip r:embed="rId3"/>
          <a:srcRect r="25031"/>
          <a:stretch>
            <a:fillRect/>
          </a:stretch>
        </p:blipFill>
        <p:spPr>
          <a:xfrm rot="5400000" flipH="1">
            <a:off x="4421262" y="3365075"/>
            <a:ext cx="6855164" cy="125016"/>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overlay-ruleShadow.png"/>
          <p:cNvPicPr>
            <a:picLocks noChangeAspect="1"/>
          </p:cNvPicPr>
          <p:nvPr/>
        </p:nvPicPr>
        <p:blipFill>
          <a:blip r:embed="rId2"/>
          <a:stretch>
            <a:fillRect/>
          </a:stretch>
        </p:blipFill>
        <p:spPr>
          <a:xfrm>
            <a:off x="0" y="1307592"/>
            <a:ext cx="9144000" cy="125016"/>
          </a:xfrm>
          <a:prstGeom prst="rect">
            <a:avLst/>
          </a:prstGeom>
        </p:spPr>
      </p:pic>
      <p:pic>
        <p:nvPicPr>
          <p:cNvPr id="7" name="Picture 6" descr="Overlay-FullBackground.jpg"/>
          <p:cNvPicPr>
            <a:picLocks noChangeAspect="1"/>
          </p:cNvPicPr>
          <p:nvPr/>
        </p:nvPicPr>
        <p:blipFill>
          <a:blip r:embed="rId3"/>
          <a:srcRect t="23333"/>
          <a:stretch>
            <a:fillRect/>
          </a:stretch>
        </p:blipFill>
        <p:spPr>
          <a:xfrm>
            <a:off x="0" y="1425388"/>
            <a:ext cx="9144000" cy="5432612"/>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85AC8A2-C63C-49A4-89E9-2E4420D2ECA8}" type="datetimeFigureOut">
              <a:rPr lang="en-US" smtClean="0"/>
              <a:t>11/5/12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7E049-B585-4EE6-96C0-EEB30EAA14F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rcRect t="50000"/>
          <a:stretch>
            <a:fillRect/>
          </a:stretch>
        </p:blipFill>
        <p:spPr>
          <a:xfrm>
            <a:off x="0" y="3429000"/>
            <a:ext cx="9144000" cy="3429000"/>
          </a:xfrm>
          <a:prstGeom prst="rect">
            <a:avLst/>
          </a:prstGeom>
        </p:spPr>
      </p:pic>
      <p:sp>
        <p:nvSpPr>
          <p:cNvPr id="2" name="Title 1"/>
          <p:cNvSpPr>
            <a:spLocks noGrp="1"/>
          </p:cNvSpPr>
          <p:nvPr>
            <p:ph type="ctrTitle"/>
          </p:nvPr>
        </p:nvSpPr>
        <p:spPr>
          <a:xfrm>
            <a:off x="779463" y="789081"/>
            <a:ext cx="7583488" cy="1470025"/>
          </a:xfrm>
        </p:spPr>
        <p:txBody>
          <a:bodyPr anchor="ctr" anchorCtr="0"/>
          <a:lstStyle/>
          <a:p>
            <a:r>
              <a:rPr lang="en-US" smtClean="0"/>
              <a:t>Click to edit Master title style</a:t>
            </a:r>
            <a:endParaRPr/>
          </a:p>
        </p:txBody>
      </p:sp>
      <p:sp>
        <p:nvSpPr>
          <p:cNvPr id="3" name="Subtitle 2"/>
          <p:cNvSpPr>
            <a:spLocks noGrp="1"/>
          </p:cNvSpPr>
          <p:nvPr>
            <p:ph type="subTitle" idx="1"/>
          </p:nvPr>
        </p:nvSpPr>
        <p:spPr>
          <a:xfrm>
            <a:off x="779463" y="4724400"/>
            <a:ext cx="7583487" cy="1385047"/>
          </a:xfrm>
        </p:spPr>
        <p:txBody>
          <a:bodyPr anchor="ctr" anchorCtr="0">
            <a:normAutofit/>
          </a:bodyPr>
          <a:lstStyle>
            <a:lvl1pPr marL="0" indent="0" algn="ctr">
              <a:spcBef>
                <a:spcPts val="300"/>
              </a:spcBef>
              <a:buNone/>
              <a:defRPr sz="1800">
                <a:solidFill>
                  <a:schemeClr val="bg2"/>
                </a:solidFill>
                <a:effectLst>
                  <a:outerShdw blurRad="63500" dir="2700000" algn="tl" rotWithShape="0">
                    <a:schemeClr val="tx1">
                      <a:alpha val="40000"/>
                    </a:scheme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D85AC8A2-C63C-49A4-89E9-2E4420D2ECA8}" type="datetimeFigureOut">
              <a:rPr lang="en-US" smtClean="0"/>
              <a:t>11/5/12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7E049-B585-4EE6-96C0-EEB30EAA14FD}" type="slidenum">
              <a:rPr lang="en-US" smtClean="0"/>
              <a:t>‹#›</a:t>
            </a:fld>
            <a:endParaRPr lang="en-US"/>
          </a:p>
        </p:txBody>
      </p:sp>
      <p:pic>
        <p:nvPicPr>
          <p:cNvPr id="7" name="Picture 6" descr="overlay-ruleShadow.png"/>
          <p:cNvPicPr>
            <a:picLocks noChangeAspect="1"/>
          </p:cNvPicPr>
          <p:nvPr/>
        </p:nvPicPr>
        <p:blipFill>
          <a:blip r:embed="rId3"/>
          <a:stretch>
            <a:fillRect/>
          </a:stretch>
        </p:blipFill>
        <p:spPr>
          <a:xfrm>
            <a:off x="0" y="3303984"/>
            <a:ext cx="9144000" cy="125016"/>
          </a:xfrm>
          <a:prstGeom prst="rect">
            <a:avLst/>
          </a:prstGeom>
        </p:spPr>
      </p:pic>
      <p:sp>
        <p:nvSpPr>
          <p:cNvPr id="10" name="Picture Placeholder 9"/>
          <p:cNvSpPr>
            <a:spLocks noGrp="1"/>
          </p:cNvSpPr>
          <p:nvPr>
            <p:ph type="pic" sz="quarter" idx="13"/>
          </p:nvPr>
        </p:nvSpPr>
        <p:spPr>
          <a:xfrm>
            <a:off x="3677371" y="2564085"/>
            <a:ext cx="1789259" cy="1729830"/>
          </a:xfrm>
          <a:prstGeom prst="ellipse">
            <a:avLst/>
          </a:prstGeom>
          <a:noFill/>
          <a:ln w="127000">
            <a:solidFill>
              <a:schemeClr val="tx2"/>
            </a:solidFill>
          </a:ln>
          <a:effectLst>
            <a:innerShdw blurRad="101600" dist="76200" dir="13500000">
              <a:prstClr val="black">
                <a:alpha val="57000"/>
              </a:prstClr>
            </a:innerShdw>
          </a:effectLst>
        </p:spPr>
        <p:txBody>
          <a:bodyPr>
            <a:normAutofit/>
          </a:bodyPr>
          <a:lstStyle>
            <a:lvl1pPr marL="0" indent="0" algn="ctr">
              <a:buNone/>
              <a:defRPr sz="1600">
                <a:solidFill>
                  <a:schemeClr val="tx1"/>
                </a:solidFill>
              </a:defRPr>
            </a:lvl1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overlay-ruleShadow.png"/>
          <p:cNvPicPr>
            <a:picLocks noChangeAspect="1"/>
          </p:cNvPicPr>
          <p:nvPr/>
        </p:nvPicPr>
        <p:blipFill>
          <a:blip r:embed="rId2"/>
          <a:stretch>
            <a:fillRect/>
          </a:stretch>
        </p:blipFill>
        <p:spPr>
          <a:xfrm>
            <a:off x="0" y="4446984"/>
            <a:ext cx="9144000" cy="125016"/>
          </a:xfrm>
          <a:prstGeom prst="rect">
            <a:avLst/>
          </a:prstGeom>
        </p:spPr>
      </p:pic>
      <p:pic>
        <p:nvPicPr>
          <p:cNvPr id="7" name="Picture 6" descr="Overlay-FullBackground.jpg"/>
          <p:cNvPicPr>
            <a:picLocks noChangeAspect="1"/>
          </p:cNvPicPr>
          <p:nvPr/>
        </p:nvPicPr>
        <p:blipFill>
          <a:blip r:embed="rId3"/>
          <a:srcRect t="66667"/>
          <a:stretch>
            <a:fillRect/>
          </a:stretch>
        </p:blipFill>
        <p:spPr>
          <a:xfrm>
            <a:off x="0" y="4572000"/>
            <a:ext cx="9144000" cy="2286000"/>
          </a:xfrm>
          <a:prstGeom prst="rect">
            <a:avLst/>
          </a:prstGeom>
        </p:spPr>
      </p:pic>
      <p:sp>
        <p:nvSpPr>
          <p:cNvPr id="2" name="Title 1"/>
          <p:cNvSpPr>
            <a:spLocks noGrp="1"/>
          </p:cNvSpPr>
          <p:nvPr>
            <p:ph type="title"/>
          </p:nvPr>
        </p:nvSpPr>
        <p:spPr>
          <a:xfrm>
            <a:off x="779463" y="2971800"/>
            <a:ext cx="7583487" cy="1362075"/>
          </a:xfrm>
        </p:spPr>
        <p:txBody>
          <a:bodyPr vert="horz" lIns="91440" tIns="45720" rIns="91440" bIns="45720" rtlCol="0" anchor="b" anchorCtr="0">
            <a:noAutofit/>
          </a:bodyPr>
          <a:lstStyle>
            <a:lvl1pPr algn="ctr" defTabSz="914400" rtl="0" eaLnBrk="1" latinLnBrk="0" hangingPunct="1">
              <a:spcBef>
                <a:spcPct val="0"/>
              </a:spcBef>
              <a:buNone/>
              <a:defRPr sz="48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779463" y="4724400"/>
            <a:ext cx="7583487" cy="1398494"/>
          </a:xfrm>
        </p:spPr>
        <p:txBody>
          <a:bodyPr vert="horz" lIns="91440" tIns="45720" rIns="91440" bIns="45720" rtlCol="0">
            <a:normAutofit/>
          </a:bodyPr>
          <a:lstStyle>
            <a:lvl1pPr marL="0" indent="0" algn="ctr" defTabSz="914400" rtl="0" eaLnBrk="1" latinLnBrk="0" hangingPunct="1">
              <a:spcBef>
                <a:spcPts val="300"/>
              </a:spcBef>
              <a:buFont typeface="Calisto MT" pitchFamily="18" charset="0"/>
              <a:buNone/>
              <a:defRPr sz="1800" kern="1200">
                <a:solidFill>
                  <a:schemeClr val="bg2"/>
                </a:solidFill>
                <a:effectLst>
                  <a:outerShdw blurRad="63500" dir="2700000" algn="tl" rotWithShape="0">
                    <a:schemeClr val="tx1">
                      <a:alpha val="40000"/>
                    </a:schemeClr>
                  </a:out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5AC8A2-C63C-49A4-89E9-2E4420D2ECA8}" type="datetimeFigureOut">
              <a:rPr lang="en-US" smtClean="0"/>
              <a:t>11/5/12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7E049-B585-4EE6-96C0-EEB30EAA14F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overlay-ruleShadow.png"/>
          <p:cNvPicPr>
            <a:picLocks noChangeAspect="1"/>
          </p:cNvPicPr>
          <p:nvPr/>
        </p:nvPicPr>
        <p:blipFill>
          <a:blip r:embed="rId2"/>
          <a:stretch>
            <a:fillRect/>
          </a:stretch>
        </p:blipFill>
        <p:spPr>
          <a:xfrm>
            <a:off x="0" y="1307592"/>
            <a:ext cx="9144000" cy="125016"/>
          </a:xfrm>
          <a:prstGeom prst="rect">
            <a:avLst/>
          </a:prstGeom>
        </p:spPr>
      </p:pic>
      <p:pic>
        <p:nvPicPr>
          <p:cNvPr id="11" name="Picture 10" descr="Overlay-FullBackground.jpg"/>
          <p:cNvPicPr>
            <a:picLocks noChangeAspect="1"/>
          </p:cNvPicPr>
          <p:nvPr/>
        </p:nvPicPr>
        <p:blipFill>
          <a:blip r:embed="rId3"/>
          <a:srcRect t="23333"/>
          <a:stretch>
            <a:fillRect/>
          </a:stretch>
        </p:blipFill>
        <p:spPr>
          <a:xfrm>
            <a:off x="0" y="1425388"/>
            <a:ext cx="9144000" cy="5432612"/>
          </a:xfrm>
          <a:prstGeom prst="rect">
            <a:avLst/>
          </a:prstGeom>
        </p:spPr>
      </p:pic>
      <p:sp>
        <p:nvSpPr>
          <p:cNvPr id="2" name="Title 1"/>
          <p:cNvSpPr>
            <a:spLocks noGrp="1"/>
          </p:cNvSpPr>
          <p:nvPr>
            <p:ph type="title"/>
          </p:nvPr>
        </p:nvSpPr>
        <p:spPr>
          <a:xfrm>
            <a:off x="779463" y="62753"/>
            <a:ext cx="7583488" cy="1283167"/>
          </a:xfrm>
        </p:spPr>
        <p:txBody>
          <a:bodyPr/>
          <a:lstStyle/>
          <a:p>
            <a:r>
              <a:rPr lang="en-US" smtClean="0"/>
              <a:t>Click to edit Master title style</a:t>
            </a:r>
            <a:endParaRPr/>
          </a:p>
        </p:txBody>
      </p:sp>
      <p:sp>
        <p:nvSpPr>
          <p:cNvPr id="3" name="Content Placeholder 2"/>
          <p:cNvSpPr>
            <a:spLocks noGrp="1"/>
          </p:cNvSpPr>
          <p:nvPr>
            <p:ph sz="half" idx="1"/>
          </p:nvPr>
        </p:nvSpPr>
        <p:spPr>
          <a:xfrm>
            <a:off x="779463" y="1828800"/>
            <a:ext cx="356616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96791" y="1828800"/>
            <a:ext cx="356616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D85AC8A2-C63C-49A4-89E9-2E4420D2ECA8}" type="datetimeFigureOut">
              <a:rPr lang="en-US" smtClean="0"/>
              <a:t>11/5/12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C7E049-B585-4EE6-96C0-EEB30EAA14F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2" name="Picture 11" descr="overlay-ruleShadow.png"/>
          <p:cNvPicPr>
            <a:picLocks noChangeAspect="1"/>
          </p:cNvPicPr>
          <p:nvPr/>
        </p:nvPicPr>
        <p:blipFill>
          <a:blip r:embed="rId2"/>
          <a:stretch>
            <a:fillRect/>
          </a:stretch>
        </p:blipFill>
        <p:spPr>
          <a:xfrm>
            <a:off x="0" y="1307592"/>
            <a:ext cx="9144000" cy="125016"/>
          </a:xfrm>
          <a:prstGeom prst="rect">
            <a:avLst/>
          </a:prstGeom>
        </p:spPr>
      </p:pic>
      <p:pic>
        <p:nvPicPr>
          <p:cNvPr id="13" name="Picture 12" descr="Overlay-FullBackground.jpg"/>
          <p:cNvPicPr>
            <a:picLocks noChangeAspect="1"/>
          </p:cNvPicPr>
          <p:nvPr/>
        </p:nvPicPr>
        <p:blipFill>
          <a:blip r:embed="rId3"/>
          <a:srcRect t="23333"/>
          <a:stretch>
            <a:fillRect/>
          </a:stretch>
        </p:blipFill>
        <p:spPr>
          <a:xfrm>
            <a:off x="0" y="1425388"/>
            <a:ext cx="9144000" cy="5432612"/>
          </a:xfrm>
          <a:prstGeom prst="rect">
            <a:avLst/>
          </a:prstGeom>
        </p:spPr>
      </p:pic>
      <p:sp>
        <p:nvSpPr>
          <p:cNvPr id="2" name="Title 1"/>
          <p:cNvSpPr>
            <a:spLocks noGrp="1"/>
          </p:cNvSpPr>
          <p:nvPr>
            <p:ph type="title"/>
          </p:nvPr>
        </p:nvSpPr>
        <p:spPr>
          <a:xfrm>
            <a:off x="779463" y="62753"/>
            <a:ext cx="7583488" cy="1283167"/>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9463" y="1524000"/>
            <a:ext cx="3566160" cy="838200"/>
          </a:xfrm>
        </p:spPr>
        <p:txBody>
          <a:bodyPr anchor="ctr" anchorCtr="0">
            <a:noAutofit/>
          </a:bodyPr>
          <a:lstStyle>
            <a:lvl1pPr marL="0" indent="0" algn="ctr">
              <a:spcBef>
                <a:spcPct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79463" y="2393576"/>
            <a:ext cx="3566160" cy="373258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96791" y="1524000"/>
            <a:ext cx="3566160" cy="838200"/>
          </a:xfrm>
        </p:spPr>
        <p:txBody>
          <a:bodyPr anchor="ctr" anchorCtr="0">
            <a:noAutofit/>
          </a:bodyPr>
          <a:lstStyle>
            <a:lvl1pPr marL="0" indent="0" algn="ctr">
              <a:spcBef>
                <a:spcPct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96791" y="2393576"/>
            <a:ext cx="3566160" cy="373258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D85AC8A2-C63C-49A4-89E9-2E4420D2ECA8}" type="datetimeFigureOut">
              <a:rPr lang="en-US" smtClean="0"/>
              <a:t>11/5/12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C7E049-B585-4EE6-96C0-EEB30EAA14F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overlay-ruleShadow.png"/>
          <p:cNvPicPr>
            <a:picLocks noChangeAspect="1"/>
          </p:cNvPicPr>
          <p:nvPr/>
        </p:nvPicPr>
        <p:blipFill>
          <a:blip r:embed="rId2"/>
          <a:stretch>
            <a:fillRect/>
          </a:stretch>
        </p:blipFill>
        <p:spPr>
          <a:xfrm>
            <a:off x="0" y="1307592"/>
            <a:ext cx="9144000" cy="12501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D85AC8A2-C63C-49A4-89E9-2E4420D2ECA8}" type="datetimeFigureOut">
              <a:rPr lang="en-US" smtClean="0"/>
              <a:t>11/5/12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C7E049-B585-4EE6-96C0-EEB30EAA14FD}" type="slidenum">
              <a:rPr lang="en-US" smtClean="0"/>
              <a:t>‹#›</a:t>
            </a:fld>
            <a:endParaRPr lang="en-US"/>
          </a:p>
        </p:txBody>
      </p:sp>
      <p:pic>
        <p:nvPicPr>
          <p:cNvPr id="10" name="Picture 9" descr="Overlay-FullBackground.jpg"/>
          <p:cNvPicPr>
            <a:picLocks noChangeAspect="1"/>
          </p:cNvPicPr>
          <p:nvPr/>
        </p:nvPicPr>
        <p:blipFill>
          <a:blip r:embed="rId3"/>
          <a:srcRect t="21046"/>
          <a:stretch>
            <a:fillRect/>
          </a:stretch>
        </p:blipFill>
        <p:spPr>
          <a:xfrm>
            <a:off x="0" y="1447800"/>
            <a:ext cx="9144000" cy="5414682"/>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Overlay-FullBackground.jpg"/>
          <p:cNvPicPr>
            <a:picLocks noChangeAspect="1"/>
          </p:cNvPicPr>
          <p:nvPr/>
        </p:nvPicPr>
        <p:blipFill>
          <a:blip r:embed="rId2"/>
          <a:stretch>
            <a:fillRect/>
          </a:stretch>
        </p:blipFill>
        <p:spPr>
          <a:xfrm>
            <a:off x="0" y="4482"/>
            <a:ext cx="9144000" cy="6858000"/>
          </a:xfrm>
          <a:prstGeom prst="rect">
            <a:avLst/>
          </a:prstGeom>
          <a:noFill/>
          <a:ln>
            <a:noFill/>
          </a:ln>
        </p:spPr>
      </p:pic>
      <p:sp>
        <p:nvSpPr>
          <p:cNvPr id="2" name="Date Placeholder 1"/>
          <p:cNvSpPr>
            <a:spLocks noGrp="1"/>
          </p:cNvSpPr>
          <p:nvPr>
            <p:ph type="dt" sz="half" idx="10"/>
          </p:nvPr>
        </p:nvSpPr>
        <p:spPr/>
        <p:txBody>
          <a:bodyPr/>
          <a:lstStyle/>
          <a:p>
            <a:fld id="{D85AC8A2-C63C-49A4-89E9-2E4420D2ECA8}" type="datetimeFigureOut">
              <a:rPr lang="en-US" smtClean="0"/>
              <a:t>11/5/12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C7E049-B585-4EE6-96C0-EEB30EAA14F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rcRect l="50000"/>
          <a:stretch>
            <a:fillRect/>
          </a:stretch>
        </p:blipFill>
        <p:spPr>
          <a:xfrm>
            <a:off x="4572000" y="4482"/>
            <a:ext cx="4572000" cy="6858000"/>
          </a:xfrm>
          <a:prstGeom prst="rect">
            <a:avLst/>
          </a:prstGeom>
          <a:noFill/>
          <a:ln>
            <a:noFill/>
          </a:ln>
        </p:spPr>
      </p:pic>
      <p:sp>
        <p:nvSpPr>
          <p:cNvPr id="2" name="Title 1"/>
          <p:cNvSpPr>
            <a:spLocks noGrp="1"/>
          </p:cNvSpPr>
          <p:nvPr>
            <p:ph type="title"/>
          </p:nvPr>
        </p:nvSpPr>
        <p:spPr>
          <a:xfrm>
            <a:off x="301752" y="273049"/>
            <a:ext cx="3962400" cy="1690221"/>
          </a:xfrm>
        </p:spPr>
        <p:txBody>
          <a:bodyPr vert="horz" lIns="91440" tIns="45720" rIns="91440" bIns="45720" rtlCol="0" anchor="b" anchorCtr="0">
            <a:noAutofit/>
          </a:bodyPr>
          <a:lstStyle>
            <a:lvl1pPr marL="0" algn="ctr" defTabSz="914400" rtl="0" eaLnBrk="1" latinLnBrk="0" hangingPunct="1">
              <a:spcBef>
                <a:spcPct val="0"/>
              </a:spcBef>
              <a:defRPr sz="36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4866401" y="273050"/>
            <a:ext cx="3959352" cy="5853113"/>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301752" y="1975104"/>
            <a:ext cx="3962400" cy="3200401"/>
          </a:xfrm>
          <a:effectLst>
            <a:outerShdw blurRad="50800" dist="38100" dir="2700000" algn="tl" rotWithShape="0">
              <a:prstClr val="black">
                <a:alpha val="40000"/>
              </a:prstClr>
            </a:outerShdw>
          </a:effectLst>
        </p:spPr>
        <p:txBody>
          <a:bodyPr vert="horz" lIns="91440" tIns="45720" rIns="91440" bIns="45720" rtlCol="0" anchor="t" anchorCtr="0">
            <a:normAutofit/>
          </a:bodyPr>
          <a:lstStyle>
            <a:lvl1pPr marL="0" indent="0" algn="ctr" defTabSz="914400" rtl="0" eaLnBrk="1" latinLnBrk="0" hangingPunct="1">
              <a:lnSpc>
                <a:spcPct val="110000"/>
              </a:lnSpc>
              <a:spcBef>
                <a:spcPts val="600"/>
              </a:spcBef>
              <a:buNone/>
              <a:defRPr sz="1800" kern="1200">
                <a:solidFill>
                  <a:schemeClr val="tx1"/>
                </a:solidFill>
                <a:effectLst>
                  <a:outerShdw blurRad="38100" dist="12700" dir="2700000" algn="tl" rotWithShape="0">
                    <a:prstClr val="black">
                      <a:alpha val="6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2667000" y="6356350"/>
            <a:ext cx="1622612" cy="365125"/>
          </a:xfrm>
          <a:effectLst>
            <a:outerShdw blurRad="50800" dist="38100" dir="2700000" algn="tl" rotWithShape="0">
              <a:prstClr val="black">
                <a:alpha val="40000"/>
              </a:prstClr>
            </a:outerShdw>
          </a:effectLst>
        </p:spPr>
        <p:txBody>
          <a:bodyPr vert="horz" lIns="91440" tIns="45720" rIns="91440" bIns="45720" rtlCol="0" anchor="ctr"/>
          <a:lstStyle>
            <a:lvl1pPr marL="0" algn="r"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fld id="{D85AC8A2-C63C-49A4-89E9-2E4420D2ECA8}" type="datetimeFigureOut">
              <a:rPr lang="en-US" smtClean="0"/>
              <a:t>11/5/12</a:t>
            </a:fld>
            <a:endParaRPr lang="en-US"/>
          </a:p>
        </p:txBody>
      </p:sp>
      <p:sp>
        <p:nvSpPr>
          <p:cNvPr id="6" name="Footer Placeholder 5"/>
          <p:cNvSpPr>
            <a:spLocks noGrp="1"/>
          </p:cNvSpPr>
          <p:nvPr>
            <p:ph type="ftr" sz="quarter" idx="11"/>
          </p:nvPr>
        </p:nvSpPr>
        <p:spPr>
          <a:xfrm>
            <a:off x="242047" y="6356350"/>
            <a:ext cx="1891553" cy="365125"/>
          </a:xfrm>
          <a:effectLst>
            <a:outerShdw blurRad="50800" dist="38100" dir="2700000" algn="tl" rotWithShape="0">
              <a:prstClr val="black">
                <a:alpha val="40000"/>
              </a:prstClr>
            </a:outerShdw>
          </a:effectLst>
        </p:spPr>
        <p:txBody>
          <a:bodyPr vert="horz" lIns="91440" tIns="45720" rIns="91440" bIns="45720" rtlCol="0" anchor="ctr"/>
          <a:lstStyle>
            <a:lvl1pPr marL="0" algn="l"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892808" y="5748338"/>
            <a:ext cx="762000" cy="576262"/>
          </a:xfrm>
        </p:spPr>
        <p:txBody>
          <a:bodyPr vert="horz" lIns="91440" tIns="45720" rIns="91440" bIns="45720" rtlCol="0" anchor="ctr">
            <a:noAutofit/>
          </a:bodyPr>
          <a:lstStyle>
            <a:lvl1pPr marL="0" algn="ctr" defTabSz="914400" rtl="0" eaLnBrk="1" latinLnBrk="0" hangingPunct="1">
              <a:spcBef>
                <a:spcPct val="0"/>
              </a:spcBef>
              <a:defRPr sz="36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fld id="{74C7E049-B585-4EE6-96C0-EEB30EAA14FD}" type="slidenum">
              <a:rPr lang="en-US" smtClean="0"/>
              <a:t>‹#›</a:t>
            </a:fld>
            <a:endParaRPr lang="en-US"/>
          </a:p>
        </p:txBody>
      </p:sp>
      <p:pic>
        <p:nvPicPr>
          <p:cNvPr id="10" name="Picture 9" descr="overlay-ruleShadow.png"/>
          <p:cNvPicPr>
            <a:picLocks noChangeAspect="1"/>
          </p:cNvPicPr>
          <p:nvPr/>
        </p:nvPicPr>
        <p:blipFill>
          <a:blip r:embed="rId3"/>
          <a:srcRect r="25031"/>
          <a:stretch>
            <a:fillRect/>
          </a:stretch>
        </p:blipFill>
        <p:spPr>
          <a:xfrm rot="16200000">
            <a:off x="1086391" y="3365075"/>
            <a:ext cx="6855164" cy="125016"/>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9463" y="62753"/>
            <a:ext cx="7583488" cy="1283167"/>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779463" y="1828800"/>
            <a:ext cx="7583488" cy="4297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732494" y="6356350"/>
            <a:ext cx="2133600" cy="365125"/>
          </a:xfrm>
          <a:prstGeom prst="rect">
            <a:avLst/>
          </a:prstGeom>
        </p:spPr>
        <p:txBody>
          <a:bodyPr vert="horz" lIns="91440" tIns="45720" rIns="91440" bIns="45720" rtlCol="0" anchor="ctr"/>
          <a:lstStyle>
            <a:lvl1pPr algn="r">
              <a:defRPr sz="1200">
                <a:solidFill>
                  <a:schemeClr val="bg2"/>
                </a:solidFill>
                <a:effectLst>
                  <a:outerShdw blurRad="63500" dir="2700000" algn="tl" rotWithShape="0">
                    <a:schemeClr val="tx1">
                      <a:alpha val="40000"/>
                    </a:schemeClr>
                  </a:outerShdw>
                </a:effectLst>
              </a:defRPr>
            </a:lvl1pPr>
          </a:lstStyle>
          <a:p>
            <a:fld id="{D85AC8A2-C63C-49A4-89E9-2E4420D2ECA8}" type="datetimeFigureOut">
              <a:rPr lang="en-US" smtClean="0"/>
              <a:t>11/5/12</a:t>
            </a:fld>
            <a:endParaRPr lang="en-US"/>
          </a:p>
        </p:txBody>
      </p:sp>
      <p:sp>
        <p:nvSpPr>
          <p:cNvPr id="5" name="Footer Placeholder 4"/>
          <p:cNvSpPr>
            <a:spLocks noGrp="1"/>
          </p:cNvSpPr>
          <p:nvPr>
            <p:ph type="ftr" sz="quarter" idx="3"/>
          </p:nvPr>
        </p:nvSpPr>
        <p:spPr>
          <a:xfrm>
            <a:off x="242047" y="6356350"/>
            <a:ext cx="2895600" cy="365125"/>
          </a:xfrm>
          <a:prstGeom prst="rect">
            <a:avLst/>
          </a:prstGeom>
        </p:spPr>
        <p:txBody>
          <a:bodyPr vert="horz" lIns="91440" tIns="45720" rIns="91440" bIns="45720" rtlCol="0" anchor="ctr"/>
          <a:lstStyle>
            <a:lvl1pPr algn="l">
              <a:defRPr sz="1200">
                <a:solidFill>
                  <a:schemeClr val="bg2"/>
                </a:solidFill>
                <a:effectLst>
                  <a:outerShdw blurRad="63500" dir="2700000" algn="tl" rotWithShape="0">
                    <a:schemeClr val="tx1">
                      <a:alpha val="40000"/>
                    </a:schemeClr>
                  </a:outerShdw>
                </a:effectLst>
              </a:defRPr>
            </a:lvl1pPr>
          </a:lstStyle>
          <a:p>
            <a:endParaRPr lang="en-US"/>
          </a:p>
        </p:txBody>
      </p:sp>
      <p:sp>
        <p:nvSpPr>
          <p:cNvPr id="6" name="Slide Number Placeholder 5"/>
          <p:cNvSpPr>
            <a:spLocks noGrp="1"/>
          </p:cNvSpPr>
          <p:nvPr>
            <p:ph type="sldNum" sz="quarter" idx="4"/>
          </p:nvPr>
        </p:nvSpPr>
        <p:spPr>
          <a:xfrm>
            <a:off x="4267200" y="6356350"/>
            <a:ext cx="609600" cy="365125"/>
          </a:xfrm>
          <a:prstGeom prst="rect">
            <a:avLst/>
          </a:prstGeom>
        </p:spPr>
        <p:txBody>
          <a:bodyPr vert="horz" lIns="91440" tIns="45720" rIns="91440" bIns="45720" rtlCol="0" anchor="ctr"/>
          <a:lstStyle>
            <a:lvl1pPr algn="ctr">
              <a:defRPr sz="1200">
                <a:solidFill>
                  <a:schemeClr val="bg2"/>
                </a:solidFill>
                <a:effectLst>
                  <a:outerShdw blurRad="63500" dir="2700000" algn="tl" rotWithShape="0">
                    <a:schemeClr val="tx1">
                      <a:alpha val="40000"/>
                    </a:schemeClr>
                  </a:outerShdw>
                </a:effectLst>
              </a:defRPr>
            </a:lvl1pPr>
          </a:lstStyle>
          <a:p>
            <a:fld id="{74C7E049-B585-4EE6-96C0-EEB30EAA14FD}"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defTabSz="914400" rtl="0" eaLnBrk="1" latinLnBrk="0" hangingPunct="1">
        <a:spcBef>
          <a:spcPct val="0"/>
        </a:spcBef>
        <a:buNone/>
        <a:defRPr sz="48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p:titleStyle>
    <p:bodyStyle>
      <a:lvl1pPr marL="282575" indent="-282575" algn="l" defTabSz="914400" rtl="0" eaLnBrk="1" latinLnBrk="0" hangingPunct="1">
        <a:spcBef>
          <a:spcPts val="2000"/>
        </a:spcBef>
        <a:buFont typeface="Calisto MT" pitchFamily="18" charset="0"/>
        <a:buChar char="•"/>
        <a:defRPr sz="2400" kern="1200">
          <a:solidFill>
            <a:schemeClr val="bg2"/>
          </a:solidFill>
          <a:effectLst>
            <a:outerShdw blurRad="63500" dir="2700000" algn="tl" rotWithShape="0">
              <a:schemeClr val="tx1">
                <a:alpha val="40000"/>
              </a:schemeClr>
            </a:outerShdw>
          </a:effectLst>
          <a:latin typeface="+mn-lt"/>
          <a:ea typeface="+mn-ea"/>
          <a:cs typeface="+mn-cs"/>
        </a:defRPr>
      </a:lvl1pPr>
      <a:lvl2pPr marL="577850" indent="-295275" algn="l" defTabSz="914400" rtl="0" eaLnBrk="1" latinLnBrk="0" hangingPunct="1">
        <a:spcBef>
          <a:spcPts val="600"/>
        </a:spcBef>
        <a:buClr>
          <a:schemeClr val="bg2">
            <a:lumMod val="60000"/>
            <a:lumOff val="40000"/>
          </a:schemeClr>
        </a:buClr>
        <a:buFont typeface="Calisto MT" pitchFamily="18" charset="0"/>
        <a:buChar char="•"/>
        <a:defRPr sz="2200" kern="1200">
          <a:solidFill>
            <a:schemeClr val="bg2"/>
          </a:solidFill>
          <a:effectLst>
            <a:outerShdw blurRad="63500" dir="2700000" algn="tl" rotWithShape="0">
              <a:schemeClr val="tx1">
                <a:alpha val="40000"/>
              </a:schemeClr>
            </a:outerShdw>
          </a:effectLst>
          <a:latin typeface="+mn-lt"/>
          <a:ea typeface="+mn-ea"/>
          <a:cs typeface="+mn-cs"/>
        </a:defRPr>
      </a:lvl2pPr>
      <a:lvl3pPr marL="860425" indent="-282575" algn="l" defTabSz="914400" rtl="0" eaLnBrk="1" latinLnBrk="0" hangingPunct="1">
        <a:spcBef>
          <a:spcPts val="600"/>
        </a:spcBef>
        <a:buFont typeface="Calisto MT" pitchFamily="18" charset="0"/>
        <a:buChar char="•"/>
        <a:defRPr sz="2000" kern="1200">
          <a:solidFill>
            <a:schemeClr val="bg2"/>
          </a:solidFill>
          <a:effectLst>
            <a:outerShdw blurRad="63500" dir="2700000" algn="tl" rotWithShape="0">
              <a:schemeClr val="tx1">
                <a:alpha val="40000"/>
              </a:schemeClr>
            </a:outerShdw>
          </a:effectLst>
          <a:latin typeface="+mn-lt"/>
          <a:ea typeface="+mn-ea"/>
          <a:cs typeface="+mn-cs"/>
        </a:defRPr>
      </a:lvl3pPr>
      <a:lvl4pPr marL="1143000" indent="-282575" algn="l" defTabSz="914400" rtl="0" eaLnBrk="1" latinLnBrk="0" hangingPunct="1">
        <a:spcBef>
          <a:spcPts val="600"/>
        </a:spcBef>
        <a:buClr>
          <a:schemeClr val="bg2">
            <a:lumMod val="60000"/>
            <a:lumOff val="40000"/>
          </a:schemeClr>
        </a:buClr>
        <a:buFont typeface="Calisto MT" pitchFamily="18" charset="0"/>
        <a:buChar char="•"/>
        <a:defRPr sz="1800" kern="1200">
          <a:solidFill>
            <a:schemeClr val="bg2"/>
          </a:solidFill>
          <a:effectLst>
            <a:outerShdw blurRad="63500" dir="2700000" algn="tl" rotWithShape="0">
              <a:schemeClr val="tx1">
                <a:alpha val="40000"/>
              </a:schemeClr>
            </a:outerShdw>
          </a:effectLst>
          <a:latin typeface="+mn-lt"/>
          <a:ea typeface="+mn-ea"/>
          <a:cs typeface="+mn-cs"/>
        </a:defRPr>
      </a:lvl4pPr>
      <a:lvl5pPr marL="1425575" indent="-282575" algn="l" defTabSz="914400" rtl="0" eaLnBrk="1" latinLnBrk="0" hangingPunct="1">
        <a:spcBef>
          <a:spcPts val="600"/>
        </a:spcBef>
        <a:buFont typeface="Calisto MT" pitchFamily="18" charset="0"/>
        <a:buChar char="•"/>
        <a:defRPr sz="1800" kern="1200">
          <a:solidFill>
            <a:schemeClr val="bg2"/>
          </a:solidFill>
          <a:effectLst>
            <a:outerShdw blurRad="63500" dir="2700000" algn="tl" rotWithShape="0">
              <a:schemeClr val="tx1">
                <a:alpha val="40000"/>
              </a:schemeClr>
            </a:outerShdw>
          </a:effectLst>
          <a:latin typeface="+mn-lt"/>
          <a:ea typeface="+mn-ea"/>
          <a:cs typeface="+mn-cs"/>
        </a:defRPr>
      </a:lvl5pPr>
      <a:lvl6pPr marL="1711325" indent="-280988"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bg2"/>
          </a:solidFill>
          <a:effectLst>
            <a:outerShdw blurRad="63500" dir="2700000" algn="tl" rotWithShape="0">
              <a:schemeClr val="tx1">
                <a:alpha val="40000"/>
              </a:schemeClr>
            </a:outerShdw>
          </a:effectLst>
          <a:latin typeface="+mn-lt"/>
          <a:ea typeface="+mn-ea"/>
          <a:cs typeface="+mn-cs"/>
        </a:defRPr>
      </a:lvl6pPr>
      <a:lvl7pPr marL="2000250" indent="-280988" algn="l" defTabSz="914400" rtl="0" eaLnBrk="1" latinLnBrk="0" hangingPunct="1">
        <a:spcBef>
          <a:spcPct val="20000"/>
        </a:spcBef>
        <a:buFont typeface="Arial" pitchFamily="34" charset="0"/>
        <a:buChar char="•"/>
        <a:defRPr lang="en-US" sz="1800" kern="1200" dirty="0" smtClean="0">
          <a:solidFill>
            <a:schemeClr val="bg2"/>
          </a:solidFill>
          <a:effectLst>
            <a:outerShdw blurRad="63500" dir="2700000" algn="tl" rotWithShape="0">
              <a:schemeClr val="tx1">
                <a:alpha val="40000"/>
              </a:schemeClr>
            </a:outerShdw>
          </a:effectLst>
          <a:latin typeface="+mn-lt"/>
          <a:ea typeface="+mn-ea"/>
          <a:cs typeface="+mn-cs"/>
        </a:defRPr>
      </a:lvl7pPr>
      <a:lvl8pPr marL="2290763" indent="-280988"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bg2"/>
          </a:solidFill>
          <a:effectLst>
            <a:outerShdw blurRad="63500" dir="2700000" algn="tl" rotWithShape="0">
              <a:schemeClr val="tx1">
                <a:alpha val="40000"/>
              </a:schemeClr>
            </a:outerShdw>
          </a:effectLst>
          <a:latin typeface="+mn-lt"/>
          <a:ea typeface="+mn-ea"/>
          <a:cs typeface="+mn-cs"/>
        </a:defRPr>
      </a:lvl8pPr>
      <a:lvl9pPr marL="2571750" indent="-280988" algn="l" defTabSz="914400" rtl="0" eaLnBrk="1" latinLnBrk="0" hangingPunct="1">
        <a:spcBef>
          <a:spcPct val="20000"/>
        </a:spcBef>
        <a:buFont typeface="Arial" pitchFamily="34" charset="0"/>
        <a:buChar char="•"/>
        <a:defRPr lang="en-US" sz="1800" kern="1200" dirty="0">
          <a:solidFill>
            <a:schemeClr val="bg2"/>
          </a:solidFill>
          <a:effectLst>
            <a:outerShdw blurRad="63500" dir="2700000" algn="tl" rotWithShape="0">
              <a:schemeClr val="tx1">
                <a:alpha val="40000"/>
              </a:scheme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file://localhost/Users/edwardlebronfairbanks/Desktop/Building%20Better%20Boards%20-%20video/VTS_02_1.VOB"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file://localhost/Users/edwardlebronfairbanks/Desktop/Building%20Better%20Boards%20-%20video/VTS_03_1.VOB"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file://localhost/Users/edwardlebronfairbanks/Movies/bbb%20final/04_bbb-final-hdmed.mp4"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file://localhost/Users/edwardlebronfairbanks/Desktop/Building%20Better%20Boards%20-%20video/VTS_05_1.VOB"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file://localhost/Users/edwardlebronfairbanks/Desktop/Building%20Better%20Boards%20-%20video/VTS_06_1.VOB"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file://localhost/Users/edwardlebronfairbanks/Desktop/Building%20Better%20Boards%20-%20video/VTS_07_1.VOB"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file://localhost/Users/edwardlebronfairbanks/Desktop/Building%20Better%20Boards%20-%20video/VTS_01_1.VOB"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9463" y="887371"/>
            <a:ext cx="7583488" cy="1851239"/>
          </a:xfrm>
        </p:spPr>
        <p:txBody>
          <a:bodyPr/>
          <a:lstStyle/>
          <a:p>
            <a:r>
              <a:rPr lang="en-US" b="1" dirty="0" smtClean="0"/>
              <a:t>Africa </a:t>
            </a:r>
            <a:r>
              <a:rPr lang="en-US" b="1" dirty="0" err="1" smtClean="0"/>
              <a:t>nazarene</a:t>
            </a:r>
            <a:r>
              <a:rPr lang="en-US" b="1" dirty="0" smtClean="0"/>
              <a:t> university</a:t>
            </a:r>
            <a:endParaRPr lang="en-US" b="1" dirty="0"/>
          </a:p>
        </p:txBody>
      </p:sp>
      <p:sp>
        <p:nvSpPr>
          <p:cNvPr id="3" name="Subtitle 2"/>
          <p:cNvSpPr>
            <a:spLocks noGrp="1"/>
          </p:cNvSpPr>
          <p:nvPr>
            <p:ph type="subTitle" idx="1"/>
          </p:nvPr>
        </p:nvSpPr>
        <p:spPr>
          <a:xfrm>
            <a:off x="779463" y="3388472"/>
            <a:ext cx="7583487" cy="2869022"/>
          </a:xfrm>
        </p:spPr>
        <p:txBody>
          <a:bodyPr>
            <a:noAutofit/>
          </a:bodyPr>
          <a:lstStyle/>
          <a:p>
            <a:endParaRPr lang="en-US" sz="2800" dirty="0" smtClean="0"/>
          </a:p>
          <a:p>
            <a:r>
              <a:rPr lang="en-US" sz="3200" b="1" dirty="0" smtClean="0"/>
              <a:t>Board of Trust and University Council  </a:t>
            </a:r>
          </a:p>
          <a:p>
            <a:r>
              <a:rPr lang="en-US" sz="3200" b="1" dirty="0" smtClean="0"/>
              <a:t>Planning Retreat and Annual Meeting</a:t>
            </a:r>
          </a:p>
          <a:p>
            <a:endParaRPr lang="en-US" sz="3200" b="1" dirty="0"/>
          </a:p>
          <a:p>
            <a:r>
              <a:rPr lang="en-US" sz="3200" b="1" dirty="0" smtClean="0"/>
              <a:t>October 29-31, 2012</a:t>
            </a:r>
            <a:endParaRPr lang="en-US" sz="3200" b="1" dirty="0"/>
          </a:p>
        </p:txBody>
      </p:sp>
    </p:spTree>
    <p:extLst>
      <p:ext uri="{BB962C8B-B14F-4D97-AF65-F5344CB8AC3E}">
        <p14:creationId xmlns:p14="http://schemas.microsoft.com/office/powerpoint/2010/main" val="202078082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Clip</a:t>
            </a:r>
            <a:endParaRPr lang="en-US" dirty="0"/>
          </a:p>
        </p:txBody>
      </p:sp>
      <p:sp>
        <p:nvSpPr>
          <p:cNvPr id="3" name="Content Placeholder 2"/>
          <p:cNvSpPr>
            <a:spLocks noGrp="1"/>
          </p:cNvSpPr>
          <p:nvPr>
            <p:ph idx="1"/>
          </p:nvPr>
        </p:nvSpPr>
        <p:spPr/>
        <p:txBody>
          <a:bodyPr/>
          <a:lstStyle/>
          <a:p>
            <a:pPr marL="0" indent="0">
              <a:buNone/>
            </a:pPr>
            <a:r>
              <a:rPr lang="en-US" dirty="0" smtClean="0">
                <a:hlinkClick r:id="rId2" action="ppaction://hlinkfile"/>
              </a:rPr>
              <a:t>Video #2</a:t>
            </a:r>
            <a:r>
              <a:rPr lang="en-US" dirty="0" smtClean="0"/>
              <a:t>: </a:t>
            </a:r>
            <a:r>
              <a:rPr lang="en-US" b="1" dirty="0" smtClean="0"/>
              <a:t>Best Practice Number One:</a:t>
            </a:r>
          </a:p>
          <a:p>
            <a:pPr marL="0" indent="0">
              <a:buNone/>
            </a:pPr>
            <a:endParaRPr lang="en-US" b="1" dirty="0" smtClean="0"/>
          </a:p>
          <a:p>
            <a:pPr marL="0" indent="0">
              <a:buNone/>
            </a:pPr>
            <a:r>
              <a:rPr lang="en-US" sz="2800" b="1" dirty="0" smtClean="0"/>
              <a:t>“Board Members understand the role, purpose, and function of the board.”</a:t>
            </a:r>
            <a:endParaRPr lang="en-US" sz="2800" b="1" dirty="0"/>
          </a:p>
        </p:txBody>
      </p:sp>
    </p:spTree>
    <p:extLst>
      <p:ext uri="{BB962C8B-B14F-4D97-AF65-F5344CB8AC3E}">
        <p14:creationId xmlns:p14="http://schemas.microsoft.com/office/powerpoint/2010/main" val="219556081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Reflections on the March 2011 Retreat</a:t>
            </a:r>
            <a:endParaRPr lang="en-US" dirty="0"/>
          </a:p>
        </p:txBody>
      </p:sp>
      <p:sp>
        <p:nvSpPr>
          <p:cNvPr id="3" name="Content Placeholder 2"/>
          <p:cNvSpPr>
            <a:spLocks noGrp="1"/>
          </p:cNvSpPr>
          <p:nvPr>
            <p:ph idx="1"/>
          </p:nvPr>
        </p:nvSpPr>
        <p:spPr>
          <a:xfrm>
            <a:off x="0" y="1556299"/>
            <a:ext cx="9144000" cy="5800063"/>
          </a:xfrm>
        </p:spPr>
        <p:txBody>
          <a:bodyPr>
            <a:normAutofit/>
          </a:bodyPr>
          <a:lstStyle/>
          <a:p>
            <a:pPr marL="0" indent="0">
              <a:buNone/>
            </a:pPr>
            <a:r>
              <a:rPr lang="en-US" b="1" dirty="0" smtClean="0">
                <a:effectLst/>
              </a:rPr>
              <a:t>Review </a:t>
            </a:r>
            <a:r>
              <a:rPr lang="en-US" b="1" dirty="0">
                <a:effectLst/>
              </a:rPr>
              <a:t>of </a:t>
            </a:r>
            <a:r>
              <a:rPr lang="en-US" b="1" dirty="0" smtClean="0">
                <a:effectLst/>
              </a:rPr>
              <a:t>2011 ANU  </a:t>
            </a:r>
            <a:r>
              <a:rPr lang="en-US" b="1" dirty="0">
                <a:effectLst/>
              </a:rPr>
              <a:t>board development </a:t>
            </a:r>
            <a:r>
              <a:rPr lang="en-US" b="1" dirty="0" smtClean="0">
                <a:effectLst/>
              </a:rPr>
              <a:t>retreat </a:t>
            </a:r>
            <a:endParaRPr lang="en-US" b="1" dirty="0">
              <a:effectLst/>
            </a:endParaRPr>
          </a:p>
          <a:p>
            <a:pPr marL="0" indent="0">
              <a:buNone/>
            </a:pPr>
            <a:r>
              <a:rPr lang="en-US" b="1" dirty="0" smtClean="0">
                <a:effectLst/>
              </a:rPr>
              <a:t>Review </a:t>
            </a:r>
            <a:r>
              <a:rPr lang="en-US" b="1" dirty="0">
                <a:effectLst/>
              </a:rPr>
              <a:t>of "recommendations" from the 2011 retreat and </a:t>
            </a:r>
            <a:r>
              <a:rPr lang="en-US" b="1" dirty="0" smtClean="0">
                <a:effectLst/>
              </a:rPr>
              <a:t>Board/Council </a:t>
            </a:r>
            <a:r>
              <a:rPr lang="en-US" b="1" dirty="0">
                <a:effectLst/>
              </a:rPr>
              <a:t> </a:t>
            </a:r>
            <a:r>
              <a:rPr lang="en-US" b="1" dirty="0" smtClean="0">
                <a:effectLst/>
              </a:rPr>
              <a:t>meeting: </a:t>
            </a:r>
            <a:r>
              <a:rPr lang="en-US" b="1" dirty="0">
                <a:effectLst/>
              </a:rPr>
              <a:t> </a:t>
            </a:r>
            <a:endParaRPr lang="en-US" b="1" dirty="0" smtClean="0">
              <a:effectLst/>
            </a:endParaRPr>
          </a:p>
          <a:p>
            <a:pPr marL="0" indent="0">
              <a:buNone/>
            </a:pPr>
            <a:r>
              <a:rPr lang="en-US" b="1" dirty="0" smtClean="0">
                <a:effectLst/>
              </a:rPr>
              <a:t>                 </a:t>
            </a:r>
            <a:r>
              <a:rPr lang="en-US" b="1" dirty="0">
                <a:effectLst/>
              </a:rPr>
              <a:t>1.  Processes to be clarified?</a:t>
            </a:r>
          </a:p>
          <a:p>
            <a:pPr marL="0" indent="0">
              <a:buNone/>
            </a:pPr>
            <a:r>
              <a:rPr lang="en-US" b="1" dirty="0">
                <a:effectLst/>
              </a:rPr>
              <a:t>                 2. </a:t>
            </a:r>
            <a:r>
              <a:rPr lang="en-US" b="1" dirty="0" smtClean="0">
                <a:effectLst/>
              </a:rPr>
              <a:t> Policies </a:t>
            </a:r>
            <a:r>
              <a:rPr lang="en-US" b="1" dirty="0">
                <a:effectLst/>
              </a:rPr>
              <a:t>needed?</a:t>
            </a:r>
          </a:p>
          <a:p>
            <a:pPr marL="0" indent="0">
              <a:buNone/>
            </a:pPr>
            <a:r>
              <a:rPr lang="en-US" b="1" dirty="0">
                <a:effectLst/>
              </a:rPr>
              <a:t>                 3. Questions to be asked?</a:t>
            </a:r>
          </a:p>
          <a:p>
            <a:pPr marL="0" indent="0">
              <a:buNone/>
            </a:pPr>
            <a:r>
              <a:rPr lang="en-US" b="1" dirty="0">
                <a:effectLst/>
              </a:rPr>
              <a:t>                 4. Plans to be developed?</a:t>
            </a:r>
          </a:p>
          <a:p>
            <a:pPr marL="0" indent="0">
              <a:buNone/>
            </a:pPr>
            <a:r>
              <a:rPr lang="en-US" b="1" dirty="0">
                <a:effectLst/>
              </a:rPr>
              <a:t>                 5. Projects to be initiated?</a:t>
            </a:r>
          </a:p>
          <a:p>
            <a:pPr marL="0" indent="0">
              <a:buNone/>
            </a:pPr>
            <a:r>
              <a:rPr lang="en-US" b="1" dirty="0">
                <a:effectLst/>
              </a:rPr>
              <a:t>  Recommendations to the </a:t>
            </a:r>
            <a:r>
              <a:rPr lang="en-US" b="1" dirty="0" smtClean="0">
                <a:effectLst/>
              </a:rPr>
              <a:t>Board </a:t>
            </a:r>
            <a:r>
              <a:rPr lang="en-US" b="1" dirty="0">
                <a:effectLst/>
              </a:rPr>
              <a:t>(in official session, March 2011)</a:t>
            </a:r>
            <a:r>
              <a:rPr lang="en-US" dirty="0">
                <a:effectLst/>
              </a:rPr>
              <a:t> </a:t>
            </a:r>
          </a:p>
          <a:p>
            <a:endParaRPr lang="en-US" dirty="0"/>
          </a:p>
        </p:txBody>
      </p:sp>
    </p:spTree>
    <p:extLst>
      <p:ext uri="{BB962C8B-B14F-4D97-AF65-F5344CB8AC3E}">
        <p14:creationId xmlns:p14="http://schemas.microsoft.com/office/powerpoint/2010/main" val="82287364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036" y="62753"/>
            <a:ext cx="8731671" cy="1283167"/>
          </a:xfrm>
        </p:spPr>
        <p:txBody>
          <a:bodyPr/>
          <a:lstStyle/>
          <a:p>
            <a:r>
              <a:rPr lang="en-US" dirty="0" smtClean="0"/>
              <a:t>2011 RECOMMENDATIONS…</a:t>
            </a:r>
            <a:endParaRPr lang="en-US" dirty="0"/>
          </a:p>
        </p:txBody>
      </p:sp>
      <p:sp>
        <p:nvSpPr>
          <p:cNvPr id="3" name="Content Placeholder 2"/>
          <p:cNvSpPr>
            <a:spLocks noGrp="1"/>
          </p:cNvSpPr>
          <p:nvPr>
            <p:ph idx="1"/>
          </p:nvPr>
        </p:nvSpPr>
        <p:spPr>
          <a:xfrm>
            <a:off x="779463" y="1828800"/>
            <a:ext cx="7957158" cy="5029200"/>
          </a:xfrm>
        </p:spPr>
        <p:txBody>
          <a:bodyPr>
            <a:normAutofit/>
          </a:bodyPr>
          <a:lstStyle/>
          <a:p>
            <a:pPr marL="0" indent="0">
              <a:buNone/>
            </a:pPr>
            <a:r>
              <a:rPr lang="en-US" b="1" dirty="0" smtClean="0"/>
              <a:t>1. CREATE A WRITTEN STRATEGIC PLAN…</a:t>
            </a:r>
          </a:p>
          <a:p>
            <a:endParaRPr lang="en-US" b="1" dirty="0"/>
          </a:p>
          <a:p>
            <a:pPr marL="0" indent="0">
              <a:buNone/>
            </a:pPr>
            <a:r>
              <a:rPr lang="en-US" b="1" dirty="0" smtClean="0"/>
              <a:t>2. REVIEW MASTER PLAN FOR CAMPUS DEVELOPMENT </a:t>
            </a:r>
          </a:p>
          <a:p>
            <a:endParaRPr lang="en-US" b="1" dirty="0"/>
          </a:p>
          <a:p>
            <a:pPr marL="0" indent="0">
              <a:buNone/>
            </a:pPr>
            <a:r>
              <a:rPr lang="en-US" b="1" dirty="0" smtClean="0"/>
              <a:t>3. CREATE A WRITTEN BOARD POLICY MANUAL</a:t>
            </a:r>
          </a:p>
          <a:p>
            <a:endParaRPr lang="en-US" b="1" dirty="0"/>
          </a:p>
          <a:p>
            <a:pPr marL="0" indent="0">
              <a:buNone/>
            </a:pPr>
            <a:r>
              <a:rPr lang="en-US" b="1" dirty="0" smtClean="0"/>
              <a:t>4. REPORT ON REGIONAL TRENDS RE: NON-TRADITIONAL EDUCATION</a:t>
            </a:r>
            <a:endParaRPr lang="en-US" b="1" dirty="0"/>
          </a:p>
        </p:txBody>
      </p:sp>
    </p:spTree>
    <p:extLst>
      <p:ext uri="{BB962C8B-B14F-4D97-AF65-F5344CB8AC3E}">
        <p14:creationId xmlns:p14="http://schemas.microsoft.com/office/powerpoint/2010/main" val="200582835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RECOMMENDATIONS - CONTINUED</a:t>
            </a:r>
            <a:endParaRPr lang="en-US" sz="4000" dirty="0"/>
          </a:p>
        </p:txBody>
      </p:sp>
      <p:sp>
        <p:nvSpPr>
          <p:cNvPr id="3" name="Content Placeholder 2"/>
          <p:cNvSpPr>
            <a:spLocks noGrp="1"/>
          </p:cNvSpPr>
          <p:nvPr>
            <p:ph idx="1"/>
          </p:nvPr>
        </p:nvSpPr>
        <p:spPr>
          <a:xfrm>
            <a:off x="411368" y="2075065"/>
            <a:ext cx="8370449" cy="5223438"/>
          </a:xfrm>
        </p:spPr>
        <p:txBody>
          <a:bodyPr>
            <a:noAutofit/>
          </a:bodyPr>
          <a:lstStyle/>
          <a:p>
            <a:pPr marL="0" indent="0">
              <a:buNone/>
            </a:pPr>
            <a:r>
              <a:rPr lang="en-US" b="1" dirty="0" smtClean="0"/>
              <a:t>5. ANALYZE GAPS IN UNIVERSITY DOCUMENTS RE: PROTOCOLS AND SYSTEMS FOR ELECTIONS</a:t>
            </a:r>
          </a:p>
          <a:p>
            <a:endParaRPr lang="en-US" b="1" dirty="0"/>
          </a:p>
          <a:p>
            <a:pPr marL="0" indent="0">
              <a:buNone/>
            </a:pPr>
            <a:r>
              <a:rPr lang="en-US" b="1" dirty="0" smtClean="0"/>
              <a:t>6. DEVELOP WRITTEN POLICY ON BOARD CLERGY-LAY AND GENDER BALANCE</a:t>
            </a:r>
          </a:p>
          <a:p>
            <a:endParaRPr lang="en-US" b="1" dirty="0"/>
          </a:p>
          <a:p>
            <a:pPr marL="0" indent="0">
              <a:buNone/>
            </a:pPr>
            <a:r>
              <a:rPr lang="en-US" b="1" dirty="0" smtClean="0"/>
              <a:t>7. DEVELOP WRITTEN POLICY ON COMPREHESIVE SUCCESSION PLANNING</a:t>
            </a:r>
          </a:p>
          <a:p>
            <a:endParaRPr lang="en-US" b="1" dirty="0"/>
          </a:p>
        </p:txBody>
      </p:sp>
    </p:spTree>
    <p:extLst>
      <p:ext uri="{BB962C8B-B14F-4D97-AF65-F5344CB8AC3E}">
        <p14:creationId xmlns:p14="http://schemas.microsoft.com/office/powerpoint/2010/main" val="278009437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RECOMMENDATIONS - CONTINUED</a:t>
            </a:r>
          </a:p>
        </p:txBody>
      </p:sp>
      <p:sp>
        <p:nvSpPr>
          <p:cNvPr id="3" name="Content Placeholder 2"/>
          <p:cNvSpPr>
            <a:spLocks noGrp="1"/>
          </p:cNvSpPr>
          <p:nvPr>
            <p:ph idx="1"/>
          </p:nvPr>
        </p:nvSpPr>
        <p:spPr>
          <a:xfrm>
            <a:off x="554453" y="1484744"/>
            <a:ext cx="7808498" cy="5373255"/>
          </a:xfrm>
        </p:spPr>
        <p:txBody>
          <a:bodyPr>
            <a:normAutofit fontScale="77500" lnSpcReduction="20000"/>
          </a:bodyPr>
          <a:lstStyle/>
          <a:p>
            <a:pPr marL="0" indent="0">
              <a:buNone/>
            </a:pPr>
            <a:endParaRPr lang="en-US" sz="2000" b="1" dirty="0" smtClean="0"/>
          </a:p>
          <a:p>
            <a:pPr marL="0" indent="0">
              <a:buNone/>
            </a:pPr>
            <a:r>
              <a:rPr lang="en-US" sz="2800" b="1" dirty="0" smtClean="0"/>
              <a:t>8</a:t>
            </a:r>
            <a:r>
              <a:rPr lang="en-US" sz="2800" b="1" dirty="0"/>
              <a:t>.REVIEW AND DEVELOP WRITTEN POLICY ON THE RELATIONSHIP BETWEEN THE BOARD OF TRUST AND COUNCIL</a:t>
            </a:r>
          </a:p>
          <a:p>
            <a:pPr marL="0" indent="0">
              <a:buNone/>
            </a:pPr>
            <a:endParaRPr lang="en-US" sz="2800" b="1" dirty="0" smtClean="0"/>
          </a:p>
          <a:p>
            <a:pPr marL="0" indent="0">
              <a:buNone/>
            </a:pPr>
            <a:r>
              <a:rPr lang="en-US" sz="2800" b="1" dirty="0" smtClean="0"/>
              <a:t>9. DEVELOP WRITTEN POLICY ON REPRESENTATIVE MEMBERSHIP TO BOARD AND TO COUNCIL</a:t>
            </a:r>
          </a:p>
          <a:p>
            <a:endParaRPr lang="en-US" sz="2800" b="1" dirty="0"/>
          </a:p>
          <a:p>
            <a:pPr marL="0" indent="0">
              <a:buNone/>
            </a:pPr>
            <a:r>
              <a:rPr lang="en-US" sz="2800" b="1" dirty="0" smtClean="0"/>
              <a:t>10. DEVELOP WRITTEN ANALYSIS ON OPTIONS FOR “FUNDING THE ANU FUTURE”</a:t>
            </a:r>
          </a:p>
          <a:p>
            <a:endParaRPr lang="en-US" sz="2800" b="1" dirty="0"/>
          </a:p>
          <a:p>
            <a:pPr marL="0" indent="0">
              <a:buNone/>
            </a:pPr>
            <a:r>
              <a:rPr lang="en-US" sz="2800" b="1" dirty="0" smtClean="0"/>
              <a:t>11. DEVELOP STATEMENT ON THE CHARACTERISTICS OF BOARD MEMBERS</a:t>
            </a:r>
            <a:endParaRPr lang="en-US" sz="2800" b="1" dirty="0"/>
          </a:p>
        </p:txBody>
      </p:sp>
    </p:spTree>
    <p:extLst>
      <p:ext uri="{BB962C8B-B14F-4D97-AF65-F5344CB8AC3E}">
        <p14:creationId xmlns:p14="http://schemas.microsoft.com/office/powerpoint/2010/main" val="190665913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 TAKEN…</a:t>
            </a:r>
            <a:endParaRPr lang="en-US" dirty="0"/>
          </a:p>
        </p:txBody>
      </p:sp>
      <p:sp>
        <p:nvSpPr>
          <p:cNvPr id="3" name="Content Placeholder 2"/>
          <p:cNvSpPr>
            <a:spLocks noGrp="1"/>
          </p:cNvSpPr>
          <p:nvPr>
            <p:ph idx="1"/>
          </p:nvPr>
        </p:nvSpPr>
        <p:spPr>
          <a:xfrm>
            <a:off x="779463" y="1828800"/>
            <a:ext cx="7583488" cy="5163071"/>
          </a:xfrm>
        </p:spPr>
        <p:txBody>
          <a:bodyPr/>
          <a:lstStyle/>
          <a:p>
            <a:pPr marL="0" indent="0">
              <a:buNone/>
            </a:pPr>
            <a:r>
              <a:rPr lang="en-US" b="1" dirty="0" smtClean="0"/>
              <a:t>REPORT AND RECOMMENDATIONS OF THE TWO AD HOC COMMITTEES TO THE 2012 BOARD OF TRUST AND UNIVERSITY COUNCIL PLANNING RETREAT:</a:t>
            </a:r>
          </a:p>
          <a:p>
            <a:endParaRPr lang="en-US" b="1" dirty="0"/>
          </a:p>
          <a:p>
            <a:pPr marL="0" indent="0">
              <a:buNone/>
            </a:pPr>
            <a:r>
              <a:rPr lang="en-US" b="1" dirty="0" smtClean="0"/>
              <a:t>    #1. Governance Analysis Committee</a:t>
            </a:r>
          </a:p>
          <a:p>
            <a:pPr marL="0" indent="0">
              <a:buNone/>
            </a:pPr>
            <a:r>
              <a:rPr lang="en-US" b="1" dirty="0" smtClean="0"/>
              <a:t>    #2. Policy Manual Committee</a:t>
            </a:r>
          </a:p>
          <a:p>
            <a:pPr marL="0" indent="0">
              <a:buNone/>
            </a:pPr>
            <a:endParaRPr lang="en-US" b="1" dirty="0"/>
          </a:p>
          <a:p>
            <a:pPr marL="0" indent="0">
              <a:buNone/>
            </a:pPr>
            <a:r>
              <a:rPr lang="en-US" b="1" dirty="0" smtClean="0"/>
              <a:t>Additional recommendations…?</a:t>
            </a:r>
            <a:endParaRPr lang="en-US" b="1" dirty="0"/>
          </a:p>
          <a:p>
            <a:pPr lvl="1"/>
            <a:endParaRPr lang="en-US" dirty="0"/>
          </a:p>
        </p:txBody>
      </p:sp>
    </p:spTree>
    <p:extLst>
      <p:ext uri="{BB962C8B-B14F-4D97-AF65-F5344CB8AC3E}">
        <p14:creationId xmlns:p14="http://schemas.microsoft.com/office/powerpoint/2010/main" val="419993439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Clip</a:t>
            </a:r>
            <a:endParaRPr lang="en-US" dirty="0"/>
          </a:p>
        </p:txBody>
      </p:sp>
      <p:sp>
        <p:nvSpPr>
          <p:cNvPr id="3" name="Content Placeholder 2"/>
          <p:cNvSpPr>
            <a:spLocks noGrp="1"/>
          </p:cNvSpPr>
          <p:nvPr>
            <p:ph idx="1"/>
          </p:nvPr>
        </p:nvSpPr>
        <p:spPr>
          <a:xfrm>
            <a:off x="338666" y="1502833"/>
            <a:ext cx="8424333" cy="5355167"/>
          </a:xfrm>
        </p:spPr>
        <p:txBody>
          <a:bodyPr>
            <a:normAutofit/>
          </a:bodyPr>
          <a:lstStyle/>
          <a:p>
            <a:pPr marL="0" indent="0">
              <a:buNone/>
            </a:pPr>
            <a:r>
              <a:rPr lang="en-US" dirty="0" smtClean="0">
                <a:hlinkClick r:id="rId2" action="ppaction://hlinkfile"/>
              </a:rPr>
              <a:t>Video #3</a:t>
            </a:r>
            <a:r>
              <a:rPr lang="en-US" dirty="0" smtClean="0"/>
              <a:t>:</a:t>
            </a:r>
          </a:p>
          <a:p>
            <a:pPr marL="0" indent="0">
              <a:buNone/>
            </a:pPr>
            <a:r>
              <a:rPr lang="en-US" sz="2800" b="1" dirty="0" smtClean="0"/>
              <a:t>Best Practice #2:</a:t>
            </a:r>
          </a:p>
          <a:p>
            <a:pPr marL="0" indent="0">
              <a:buNone/>
            </a:pPr>
            <a:r>
              <a:rPr lang="en-US" sz="2800" b="1" dirty="0" smtClean="0"/>
              <a:t> “Board members know, communicate, and make decisions in light of the organization’s mission, vision, and values.”</a:t>
            </a:r>
          </a:p>
          <a:p>
            <a:pPr marL="0" indent="0">
              <a:buNone/>
            </a:pPr>
            <a:endParaRPr lang="en-US" sz="2800" b="1" dirty="0"/>
          </a:p>
          <a:p>
            <a:pPr marL="0" indent="0">
              <a:buNone/>
            </a:pPr>
            <a:r>
              <a:rPr lang="en-US" sz="2800" b="1" dirty="0" smtClean="0"/>
              <a:t>Best Practice #3:</a:t>
            </a:r>
          </a:p>
          <a:p>
            <a:pPr marL="0" indent="0">
              <a:buNone/>
            </a:pPr>
            <a:r>
              <a:rPr lang="en-US" sz="2800" b="1" dirty="0" smtClean="0"/>
              <a:t>“Board members ask the right questions.”</a:t>
            </a:r>
            <a:endParaRPr lang="en-US" sz="2800" b="1" dirty="0"/>
          </a:p>
        </p:txBody>
      </p:sp>
    </p:spTree>
    <p:extLst>
      <p:ext uri="{BB962C8B-B14F-4D97-AF65-F5344CB8AC3E}">
        <p14:creationId xmlns:p14="http://schemas.microsoft.com/office/powerpoint/2010/main" val="405112862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62753"/>
            <a:ext cx="7583488" cy="1390699"/>
          </a:xfrm>
        </p:spPr>
        <p:txBody>
          <a:bodyPr/>
          <a:lstStyle/>
          <a:p>
            <a:r>
              <a:rPr lang="en-US" sz="2800" dirty="0" smtClean="0"/>
              <a:t>Relationship between the board of trust and the university council…</a:t>
            </a:r>
            <a:endParaRPr lang="en-US" sz="4000" dirty="0"/>
          </a:p>
        </p:txBody>
      </p:sp>
      <p:sp>
        <p:nvSpPr>
          <p:cNvPr id="3" name="Content Placeholder 2"/>
          <p:cNvSpPr>
            <a:spLocks noGrp="1"/>
          </p:cNvSpPr>
          <p:nvPr>
            <p:ph idx="1"/>
          </p:nvPr>
        </p:nvSpPr>
        <p:spPr>
          <a:xfrm>
            <a:off x="260110" y="1828800"/>
            <a:ext cx="8537715" cy="5029200"/>
          </a:xfrm>
        </p:spPr>
        <p:txBody>
          <a:bodyPr>
            <a:noAutofit/>
          </a:bodyPr>
          <a:lstStyle/>
          <a:p>
            <a:r>
              <a:rPr lang="en-US" sz="3200" b="1" dirty="0" smtClean="0"/>
              <a:t>Was the statement drafted during the retreat officially affirmed by the Board of Trust and University Council?</a:t>
            </a:r>
          </a:p>
          <a:p>
            <a:endParaRPr lang="en-US" sz="3200" b="1" dirty="0"/>
          </a:p>
          <a:p>
            <a:endParaRPr lang="en-US" sz="3200" b="1" dirty="0" smtClean="0"/>
          </a:p>
          <a:p>
            <a:r>
              <a:rPr lang="en-US" sz="3200" b="1" dirty="0" smtClean="0"/>
              <a:t>Has the statement served to clarify which group has legal governance authority for the university?</a:t>
            </a:r>
            <a:endParaRPr lang="en-US" sz="3200" b="1" dirty="0"/>
          </a:p>
        </p:txBody>
      </p:sp>
    </p:spTree>
    <p:extLst>
      <p:ext uri="{BB962C8B-B14F-4D97-AF65-F5344CB8AC3E}">
        <p14:creationId xmlns:p14="http://schemas.microsoft.com/office/powerpoint/2010/main" val="3723079398"/>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 statement…</a:t>
            </a:r>
            <a:endParaRPr lang="en-US" dirty="0"/>
          </a:p>
        </p:txBody>
      </p:sp>
      <p:sp>
        <p:nvSpPr>
          <p:cNvPr id="3" name="Content Placeholder 2"/>
          <p:cNvSpPr>
            <a:spLocks noGrp="1"/>
          </p:cNvSpPr>
          <p:nvPr>
            <p:ph idx="1"/>
          </p:nvPr>
        </p:nvSpPr>
        <p:spPr>
          <a:xfrm>
            <a:off x="0" y="1828800"/>
            <a:ext cx="9143999" cy="5193670"/>
          </a:xfrm>
        </p:spPr>
        <p:txBody>
          <a:bodyPr>
            <a:normAutofit/>
          </a:bodyPr>
          <a:lstStyle/>
          <a:p>
            <a:pPr marL="0" indent="0">
              <a:buNone/>
            </a:pPr>
            <a:r>
              <a:rPr lang="en-US" b="1" dirty="0" smtClean="0"/>
              <a:t>“The Board of Trust is the guarantor that the interests of the Church are maintained in Africa Nazarene University and has delegated full responsibility for the governance of the University to the University Council with the exception of the following five powers that it has reserved for itself:</a:t>
            </a:r>
          </a:p>
          <a:p>
            <a:pPr lvl="1"/>
            <a:r>
              <a:rPr lang="en-US" b="1" dirty="0" smtClean="0"/>
              <a:t>The appointment of the Chancellor and Vice-Chancellor</a:t>
            </a:r>
          </a:p>
          <a:p>
            <a:pPr lvl="1"/>
            <a:r>
              <a:rPr lang="en-US" b="1" dirty="0" smtClean="0"/>
              <a:t>The nine members of the University Council to represent the Church</a:t>
            </a:r>
          </a:p>
          <a:p>
            <a:pPr lvl="1"/>
            <a:r>
              <a:rPr lang="en-US" b="1" dirty="0" smtClean="0"/>
              <a:t>Receive reports from the Vice-Chancellor on behalf of the University Council</a:t>
            </a:r>
          </a:p>
          <a:p>
            <a:pPr lvl="1"/>
            <a:r>
              <a:rPr lang="en-US" b="1" dirty="0" smtClean="0"/>
              <a:t>Establish the Terms and Conditions for the employment of the Vice-Chancellor and holding the Vice-Chancellor to account for meeting these terms and conditions</a:t>
            </a:r>
          </a:p>
          <a:p>
            <a:pPr lvl="1"/>
            <a:endParaRPr lang="en-US" dirty="0"/>
          </a:p>
        </p:txBody>
      </p:sp>
    </p:spTree>
    <p:extLst>
      <p:ext uri="{BB962C8B-B14F-4D97-AF65-F5344CB8AC3E}">
        <p14:creationId xmlns:p14="http://schemas.microsoft.com/office/powerpoint/2010/main" val="2653339119"/>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Statement continued…</a:t>
            </a:r>
            <a:endParaRPr lang="en-US" sz="4000" dirty="0"/>
          </a:p>
        </p:txBody>
      </p:sp>
      <p:sp>
        <p:nvSpPr>
          <p:cNvPr id="3" name="Content Placeholder 2"/>
          <p:cNvSpPr>
            <a:spLocks noGrp="1"/>
          </p:cNvSpPr>
          <p:nvPr>
            <p:ph idx="1"/>
          </p:nvPr>
        </p:nvSpPr>
        <p:spPr/>
        <p:txBody>
          <a:bodyPr>
            <a:normAutofit/>
          </a:bodyPr>
          <a:lstStyle/>
          <a:p>
            <a:pPr lvl="1"/>
            <a:r>
              <a:rPr lang="en-US" sz="2800" b="1" dirty="0" smtClean="0"/>
              <a:t>Approve the borrowing of money, encumbrances on  real estate, selling and acquiring fixed assets such as property on the advice of the University Council, including the distribution of assets according to the </a:t>
            </a:r>
            <a:r>
              <a:rPr lang="en-US" sz="2800" b="1" i="1" dirty="0" smtClean="0"/>
              <a:t>Manual </a:t>
            </a:r>
            <a:r>
              <a:rPr lang="en-US" sz="2800" b="1" dirty="0" smtClean="0"/>
              <a:t>of the Church of the Nazarene as revised from time to time in the event of the dissolution of the University?”</a:t>
            </a:r>
            <a:r>
              <a:rPr lang="en-US" sz="2800" b="1" i="1" dirty="0" smtClean="0"/>
              <a:t> </a:t>
            </a:r>
            <a:endParaRPr lang="en-US" sz="2800" b="1" dirty="0"/>
          </a:p>
        </p:txBody>
      </p:sp>
    </p:spTree>
    <p:extLst>
      <p:ext uri="{BB962C8B-B14F-4D97-AF65-F5344CB8AC3E}">
        <p14:creationId xmlns:p14="http://schemas.microsoft.com/office/powerpoint/2010/main" val="350472750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4000" cy="1405999"/>
          </a:xfrm>
        </p:spPr>
        <p:txBody>
          <a:bodyPr/>
          <a:lstStyle/>
          <a:p>
            <a:r>
              <a:rPr lang="en-US" dirty="0" smtClean="0"/>
              <a:t>Introductions- </a:t>
            </a:r>
            <a:br>
              <a:rPr lang="en-US" dirty="0" smtClean="0"/>
            </a:br>
            <a:r>
              <a:rPr lang="en-US" dirty="0" smtClean="0"/>
              <a:t> Dr. </a:t>
            </a:r>
            <a:r>
              <a:rPr lang="en-US" dirty="0" err="1" smtClean="0"/>
              <a:t>Filimao</a:t>
            </a:r>
            <a:r>
              <a:rPr lang="en-US" dirty="0" smtClean="0"/>
              <a:t> </a:t>
            </a:r>
            <a:r>
              <a:rPr lang="en-US" dirty="0" err="1" smtClean="0"/>
              <a:t>Chambo</a:t>
            </a:r>
            <a:endParaRPr lang="en-US" dirty="0"/>
          </a:p>
        </p:txBody>
      </p:sp>
      <p:sp>
        <p:nvSpPr>
          <p:cNvPr id="3" name="Content Placeholder 2"/>
          <p:cNvSpPr>
            <a:spLocks noGrp="1"/>
          </p:cNvSpPr>
          <p:nvPr>
            <p:ph idx="1"/>
          </p:nvPr>
        </p:nvSpPr>
        <p:spPr>
          <a:xfrm>
            <a:off x="692759" y="2408342"/>
            <a:ext cx="7867758" cy="4449657"/>
          </a:xfrm>
        </p:spPr>
        <p:txBody>
          <a:bodyPr>
            <a:normAutofit/>
          </a:bodyPr>
          <a:lstStyle/>
          <a:p>
            <a:pPr marL="0" indent="0">
              <a:buNone/>
            </a:pPr>
            <a:r>
              <a:rPr lang="en-US" sz="4400" b="1" dirty="0" smtClean="0"/>
              <a:t>Brief </a:t>
            </a:r>
            <a:r>
              <a:rPr lang="en-US" sz="4400" b="1" dirty="0"/>
              <a:t>overview of </a:t>
            </a:r>
            <a:r>
              <a:rPr lang="en-US" sz="4400" b="1" dirty="0" smtClean="0"/>
              <a:t>the Retreat, and of the Board of Trust </a:t>
            </a:r>
            <a:r>
              <a:rPr lang="en-US" sz="4400" b="1" dirty="0"/>
              <a:t>and </a:t>
            </a:r>
            <a:r>
              <a:rPr lang="en-US" sz="4400" b="1" dirty="0" smtClean="0"/>
              <a:t>University Council annual meeting</a:t>
            </a:r>
            <a:endParaRPr lang="en-US" sz="4400" b="1" dirty="0"/>
          </a:p>
        </p:txBody>
      </p:sp>
    </p:spTree>
    <p:extLst>
      <p:ext uri="{BB962C8B-B14F-4D97-AF65-F5344CB8AC3E}">
        <p14:creationId xmlns:p14="http://schemas.microsoft.com/office/powerpoint/2010/main" val="347383979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167" y="62753"/>
            <a:ext cx="8255000" cy="1283167"/>
          </a:xfrm>
        </p:spPr>
        <p:txBody>
          <a:bodyPr/>
          <a:lstStyle/>
          <a:p>
            <a:r>
              <a:rPr lang="en-US" sz="4000" dirty="0" smtClean="0"/>
              <a:t>Several Draft Board Policy Manual concerns…</a:t>
            </a:r>
            <a:endParaRPr lang="en-US" sz="4000" dirty="0"/>
          </a:p>
        </p:txBody>
      </p:sp>
      <p:sp>
        <p:nvSpPr>
          <p:cNvPr id="3" name="Content Placeholder 2"/>
          <p:cNvSpPr>
            <a:spLocks noGrp="1"/>
          </p:cNvSpPr>
          <p:nvPr>
            <p:ph idx="1"/>
          </p:nvPr>
        </p:nvSpPr>
        <p:spPr>
          <a:xfrm>
            <a:off x="779463" y="1746475"/>
            <a:ext cx="7583488" cy="5111525"/>
          </a:xfrm>
        </p:spPr>
        <p:txBody>
          <a:bodyPr/>
          <a:lstStyle/>
          <a:p>
            <a:pPr marL="0" indent="0">
              <a:buNone/>
            </a:pPr>
            <a:r>
              <a:rPr lang="en-US" dirty="0" smtClean="0"/>
              <a:t>1.</a:t>
            </a:r>
          </a:p>
          <a:p>
            <a:endParaRPr lang="en-US" dirty="0"/>
          </a:p>
          <a:p>
            <a:pPr marL="0" indent="0">
              <a:buNone/>
            </a:pPr>
            <a:r>
              <a:rPr lang="en-US" dirty="0" smtClean="0"/>
              <a:t>2.</a:t>
            </a:r>
          </a:p>
          <a:p>
            <a:endParaRPr lang="en-US" dirty="0"/>
          </a:p>
          <a:p>
            <a:pPr marL="0" indent="0">
              <a:buNone/>
            </a:pPr>
            <a:r>
              <a:rPr lang="en-US" dirty="0" smtClean="0"/>
              <a:t>3.</a:t>
            </a:r>
          </a:p>
          <a:p>
            <a:endParaRPr lang="en-US" dirty="0"/>
          </a:p>
          <a:p>
            <a:pPr marL="0" indent="0">
              <a:buNone/>
            </a:pPr>
            <a:r>
              <a:rPr lang="en-US" dirty="0" smtClean="0"/>
              <a:t>4.</a:t>
            </a:r>
          </a:p>
        </p:txBody>
      </p:sp>
    </p:spTree>
    <p:extLst>
      <p:ext uri="{BB962C8B-B14F-4D97-AF65-F5344CB8AC3E}">
        <p14:creationId xmlns:p14="http://schemas.microsoft.com/office/powerpoint/2010/main" val="235658439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clip</a:t>
            </a:r>
            <a:endParaRPr lang="en-US" dirty="0"/>
          </a:p>
        </p:txBody>
      </p:sp>
      <p:sp>
        <p:nvSpPr>
          <p:cNvPr id="3" name="Content Placeholder 2"/>
          <p:cNvSpPr>
            <a:spLocks noGrp="1"/>
          </p:cNvSpPr>
          <p:nvPr>
            <p:ph idx="1"/>
          </p:nvPr>
        </p:nvSpPr>
        <p:spPr>
          <a:xfrm>
            <a:off x="0" y="1345920"/>
            <a:ext cx="9144000" cy="5345209"/>
          </a:xfrm>
        </p:spPr>
        <p:txBody>
          <a:bodyPr>
            <a:normAutofit fontScale="92500" lnSpcReduction="10000"/>
          </a:bodyPr>
          <a:lstStyle/>
          <a:p>
            <a:pPr marL="0" indent="0">
              <a:buNone/>
            </a:pPr>
            <a:r>
              <a:rPr lang="en-US" dirty="0" smtClean="0">
                <a:hlinkClick r:id="rId2" action="ppaction://hlinkfile"/>
              </a:rPr>
              <a:t>Video #4: </a:t>
            </a:r>
            <a:endParaRPr lang="en-US" dirty="0" smtClean="0"/>
          </a:p>
          <a:p>
            <a:pPr marL="0" indent="0">
              <a:buNone/>
            </a:pPr>
            <a:r>
              <a:rPr lang="en-US" dirty="0"/>
              <a:t>	</a:t>
            </a:r>
            <a:r>
              <a:rPr lang="en-US" sz="2800" b="1" dirty="0" smtClean="0"/>
              <a:t>Best Practice #4: “Board members understand and embrace a board policy manual that contains the board-approved policies for effective and efficient governance of the organization.”</a:t>
            </a:r>
          </a:p>
          <a:p>
            <a:pPr marL="0" indent="0">
              <a:buNone/>
            </a:pPr>
            <a:endParaRPr lang="en-US" sz="2800" b="1" dirty="0" smtClean="0"/>
          </a:p>
          <a:p>
            <a:pPr marL="0" indent="0">
              <a:buNone/>
            </a:pPr>
            <a:r>
              <a:rPr lang="en-US" sz="2800" b="1" dirty="0"/>
              <a:t>	</a:t>
            </a:r>
            <a:r>
              <a:rPr lang="en-US" sz="2800" b="1" dirty="0" smtClean="0"/>
              <a:t> Best Practice #5: “Board members communicate with each other and address conflict situations as Christians.”</a:t>
            </a:r>
          </a:p>
          <a:p>
            <a:pPr marL="0" indent="0">
              <a:buNone/>
            </a:pPr>
            <a:endParaRPr lang="en-US" sz="2800" b="1" dirty="0"/>
          </a:p>
          <a:p>
            <a:pPr marL="0" indent="0">
              <a:buNone/>
            </a:pPr>
            <a:r>
              <a:rPr lang="en-US" sz="2800" b="1" dirty="0"/>
              <a:t>	</a:t>
            </a:r>
            <a:r>
              <a:rPr lang="en-US" sz="2800" b="1" dirty="0" smtClean="0"/>
              <a:t> Best Practice #6: “Board members relate to their leaders and constituency with one voice.”</a:t>
            </a:r>
            <a:endParaRPr lang="en-US" sz="2800" b="1" dirty="0"/>
          </a:p>
        </p:txBody>
      </p:sp>
    </p:spTree>
    <p:extLst>
      <p:ext uri="{BB962C8B-B14F-4D97-AF65-F5344CB8AC3E}">
        <p14:creationId xmlns:p14="http://schemas.microsoft.com/office/powerpoint/2010/main" val="330322705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additional questions regarding governance?</a:t>
            </a:r>
            <a:endParaRPr lang="en-US" sz="4000" dirty="0"/>
          </a:p>
        </p:txBody>
      </p:sp>
      <p:sp>
        <p:nvSpPr>
          <p:cNvPr id="3" name="Content Placeholder 2"/>
          <p:cNvSpPr>
            <a:spLocks noGrp="1"/>
          </p:cNvSpPr>
          <p:nvPr>
            <p:ph idx="1"/>
          </p:nvPr>
        </p:nvSpPr>
        <p:spPr>
          <a:xfrm>
            <a:off x="423332" y="1828800"/>
            <a:ext cx="8403167" cy="4297363"/>
          </a:xfrm>
        </p:spPr>
        <p:txBody>
          <a:bodyPr>
            <a:normAutofit/>
          </a:bodyPr>
          <a:lstStyle/>
          <a:p>
            <a:pPr marL="0" indent="0">
              <a:buNone/>
            </a:pPr>
            <a:r>
              <a:rPr lang="en-US" sz="2800" b="1" dirty="0" smtClean="0"/>
              <a:t>   For example:</a:t>
            </a:r>
          </a:p>
          <a:p>
            <a:pPr lvl="1"/>
            <a:r>
              <a:rPr lang="en-US" sz="2800" b="1" dirty="0" smtClean="0"/>
              <a:t>How can the climate of collaboration between the ANU Board of Trust, University Council, Senate, and university leaders be enhanced?</a:t>
            </a:r>
          </a:p>
          <a:p>
            <a:pPr marL="282575" lvl="1" indent="0">
              <a:buNone/>
            </a:pPr>
            <a:endParaRPr lang="en-US" sz="2800" b="1" dirty="0"/>
          </a:p>
          <a:p>
            <a:pPr marL="282575" lvl="1" indent="0">
              <a:buNone/>
            </a:pPr>
            <a:r>
              <a:rPr lang="en-US" sz="2800" b="1" dirty="0" smtClean="0"/>
              <a:t>Other questions: </a:t>
            </a:r>
            <a:endParaRPr lang="en-US" sz="2800" b="1" dirty="0"/>
          </a:p>
        </p:txBody>
      </p:sp>
    </p:spTree>
    <p:extLst>
      <p:ext uri="{BB962C8B-B14F-4D97-AF65-F5344CB8AC3E}">
        <p14:creationId xmlns:p14="http://schemas.microsoft.com/office/powerpoint/2010/main" val="255098307"/>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clip</a:t>
            </a:r>
            <a:endParaRPr lang="en-US" dirty="0"/>
          </a:p>
        </p:txBody>
      </p:sp>
      <p:sp>
        <p:nvSpPr>
          <p:cNvPr id="3" name="Content Placeholder 2"/>
          <p:cNvSpPr>
            <a:spLocks noGrp="1"/>
          </p:cNvSpPr>
          <p:nvPr>
            <p:ph idx="1"/>
          </p:nvPr>
        </p:nvSpPr>
        <p:spPr>
          <a:xfrm>
            <a:off x="0" y="1345920"/>
            <a:ext cx="9144000" cy="5512080"/>
          </a:xfrm>
        </p:spPr>
        <p:txBody>
          <a:bodyPr>
            <a:normAutofit/>
          </a:bodyPr>
          <a:lstStyle/>
          <a:p>
            <a:pPr marL="0" indent="0">
              <a:buNone/>
            </a:pPr>
            <a:r>
              <a:rPr lang="en-US" dirty="0"/>
              <a:t> </a:t>
            </a:r>
            <a:r>
              <a:rPr lang="en-US" dirty="0" smtClean="0"/>
              <a:t>  </a:t>
            </a:r>
            <a:r>
              <a:rPr lang="en-US" b="1" dirty="0" smtClean="0">
                <a:hlinkClick r:id="rId2" action="ppaction://hlinkfile"/>
              </a:rPr>
              <a:t>Video #5</a:t>
            </a:r>
            <a:r>
              <a:rPr lang="en-US" b="1" dirty="0" smtClean="0"/>
              <a:t>: </a:t>
            </a:r>
          </a:p>
          <a:p>
            <a:pPr marL="0" indent="0">
              <a:buNone/>
            </a:pPr>
            <a:r>
              <a:rPr lang="en-US" b="1" dirty="0"/>
              <a:t>	</a:t>
            </a:r>
            <a:r>
              <a:rPr lang="en-US" b="1" dirty="0" smtClean="0"/>
              <a:t>Best </a:t>
            </a:r>
            <a:r>
              <a:rPr lang="en-US" b="1" dirty="0" smtClean="0"/>
              <a:t>Practice # 7: “Board members intentionally engage in          mutual accountability, including systematic board development and evaluation.</a:t>
            </a:r>
            <a:r>
              <a:rPr lang="en-US" b="1" dirty="0" smtClean="0"/>
              <a:t>”</a:t>
            </a:r>
          </a:p>
          <a:p>
            <a:pPr marL="0" indent="0">
              <a:buNone/>
            </a:pPr>
            <a:endParaRPr lang="en-US" b="1" dirty="0" smtClean="0"/>
          </a:p>
          <a:p>
            <a:pPr marL="0" indent="0">
              <a:buNone/>
            </a:pPr>
            <a:r>
              <a:rPr lang="en-US" sz="2400" b="1" dirty="0"/>
              <a:t>	</a:t>
            </a:r>
            <a:r>
              <a:rPr lang="en-US" sz="2400" b="1" dirty="0" smtClean="0"/>
              <a:t>Best </a:t>
            </a:r>
            <a:r>
              <a:rPr lang="en-US" sz="2400" b="1" dirty="0" smtClean="0"/>
              <a:t>Practice #8: “Board members take time to </a:t>
            </a:r>
            <a:r>
              <a:rPr lang="en-US" sz="2400" b="1" dirty="0" smtClean="0"/>
              <a:t>process decisions</a:t>
            </a:r>
            <a:r>
              <a:rPr lang="en-US" sz="2400" b="1" dirty="0" smtClean="0"/>
              <a:t>, with no intentional surprises.</a:t>
            </a:r>
            <a:r>
              <a:rPr lang="en-US" sz="2400" b="1" dirty="0" smtClean="0"/>
              <a:t>”</a:t>
            </a:r>
          </a:p>
          <a:p>
            <a:pPr marL="0" indent="0">
              <a:buNone/>
            </a:pPr>
            <a:endParaRPr lang="en-US" b="1" dirty="0"/>
          </a:p>
          <a:p>
            <a:pPr marL="0" indent="0">
              <a:buNone/>
            </a:pPr>
            <a:r>
              <a:rPr lang="en-US" sz="2400" b="1" dirty="0" smtClean="0"/>
              <a:t>	Best </a:t>
            </a:r>
            <a:r>
              <a:rPr lang="en-US" sz="2400" b="1" dirty="0" smtClean="0"/>
              <a:t>Practice #9: “Board members embrace change and resolve to work through transitions together and unite for the good of the kingdom and the advancement of God’s mission.”</a:t>
            </a:r>
            <a:endParaRPr lang="en-US" sz="2400" b="1" dirty="0"/>
          </a:p>
        </p:txBody>
      </p:sp>
    </p:spTree>
    <p:extLst>
      <p:ext uri="{BB962C8B-B14F-4D97-AF65-F5344CB8AC3E}">
        <p14:creationId xmlns:p14="http://schemas.microsoft.com/office/powerpoint/2010/main" val="2504352034"/>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Small group discussion AND REPORT TO FULL GROUP</a:t>
            </a:r>
            <a:endParaRPr lang="en-US" sz="3600" dirty="0"/>
          </a:p>
        </p:txBody>
      </p:sp>
      <p:sp>
        <p:nvSpPr>
          <p:cNvPr id="3" name="Content Placeholder 2"/>
          <p:cNvSpPr>
            <a:spLocks noGrp="1"/>
          </p:cNvSpPr>
          <p:nvPr>
            <p:ph idx="1"/>
          </p:nvPr>
        </p:nvSpPr>
        <p:spPr>
          <a:xfrm>
            <a:off x="0" y="1905000"/>
            <a:ext cx="9144000" cy="4550833"/>
          </a:xfrm>
        </p:spPr>
        <p:txBody>
          <a:bodyPr>
            <a:noAutofit/>
          </a:bodyPr>
          <a:lstStyle/>
          <a:p>
            <a:pPr lvl="1"/>
            <a:r>
              <a:rPr lang="en-US" sz="3200" b="1" dirty="0" smtClean="0"/>
              <a:t>IN SMALL GROUPS, </a:t>
            </a:r>
            <a:r>
              <a:rPr lang="en-US" sz="3200" b="1" dirty="0" smtClean="0"/>
              <a:t>IDENTIFY </a:t>
            </a:r>
            <a:r>
              <a:rPr lang="en-US" sz="3200" b="1" dirty="0" smtClean="0"/>
              <a:t>THE </a:t>
            </a:r>
            <a:r>
              <a:rPr lang="en-US" sz="3200" b="1" dirty="0" smtClean="0"/>
              <a:t> (VERY) TOP </a:t>
            </a:r>
            <a:r>
              <a:rPr lang="en-US" sz="3200" b="1" dirty="0" smtClean="0"/>
              <a:t>THREE CRITICAL ISSUES FACING THE BOARD AND COUNCIL IN THE NEXT THREE TO FIVE </a:t>
            </a:r>
            <a:r>
              <a:rPr lang="en-US" sz="3200" b="1" dirty="0" smtClean="0"/>
              <a:t>YEARS.</a:t>
            </a:r>
            <a:endParaRPr lang="en-US" sz="3200" b="1" dirty="0" smtClean="0"/>
          </a:p>
          <a:p>
            <a:pPr lvl="1"/>
            <a:endParaRPr lang="en-US" sz="3200" b="1" dirty="0"/>
          </a:p>
          <a:p>
            <a:pPr lvl="1"/>
            <a:endParaRPr lang="en-US" sz="3200" b="1" dirty="0" smtClean="0"/>
          </a:p>
          <a:p>
            <a:pPr marL="282575" lvl="1" indent="0">
              <a:buNone/>
            </a:pPr>
            <a:r>
              <a:rPr lang="en-US" sz="3200" b="1" dirty="0"/>
              <a:t> </a:t>
            </a:r>
            <a:r>
              <a:rPr lang="en-US" sz="3200" b="1" dirty="0" smtClean="0"/>
              <a:t>  WHY THESE THREE?</a:t>
            </a:r>
            <a:endParaRPr lang="en-US" sz="3200" b="1" dirty="0"/>
          </a:p>
        </p:txBody>
      </p:sp>
    </p:spTree>
    <p:extLst>
      <p:ext uri="{BB962C8B-B14F-4D97-AF65-F5344CB8AC3E}">
        <p14:creationId xmlns:p14="http://schemas.microsoft.com/office/powerpoint/2010/main" val="4262663172"/>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4000" cy="1283167"/>
          </a:xfrm>
        </p:spPr>
        <p:txBody>
          <a:bodyPr/>
          <a:lstStyle/>
          <a:p>
            <a:r>
              <a:rPr lang="en-US" dirty="0" smtClean="0"/>
              <a:t>AS A BOARD, THE THREE MOST CRITICAL ISSUES ARE…</a:t>
            </a:r>
            <a:endParaRPr lang="en-US" dirty="0"/>
          </a:p>
        </p:txBody>
      </p:sp>
      <p:sp>
        <p:nvSpPr>
          <p:cNvPr id="3" name="Content Placeholder 2"/>
          <p:cNvSpPr>
            <a:spLocks noGrp="1"/>
          </p:cNvSpPr>
          <p:nvPr>
            <p:ph idx="1"/>
          </p:nvPr>
        </p:nvSpPr>
        <p:spPr>
          <a:xfrm>
            <a:off x="338667" y="1587500"/>
            <a:ext cx="8466666" cy="5270500"/>
          </a:xfrm>
        </p:spPr>
        <p:txBody>
          <a:bodyPr>
            <a:noAutofit/>
          </a:bodyPr>
          <a:lstStyle/>
          <a:p>
            <a:pPr marL="0" indent="0">
              <a:buNone/>
            </a:pPr>
            <a:r>
              <a:rPr lang="en-US" sz="2800" b="1" dirty="0" smtClean="0"/>
              <a:t>1.</a:t>
            </a:r>
          </a:p>
          <a:p>
            <a:endParaRPr lang="en-US" sz="2800" b="1" dirty="0"/>
          </a:p>
          <a:p>
            <a:endParaRPr lang="en-US" sz="2800" b="1" dirty="0" smtClean="0"/>
          </a:p>
          <a:p>
            <a:pPr marL="0" indent="0">
              <a:buNone/>
            </a:pPr>
            <a:r>
              <a:rPr lang="en-US" sz="2800" b="1" dirty="0" smtClean="0"/>
              <a:t>2.</a:t>
            </a:r>
          </a:p>
          <a:p>
            <a:endParaRPr lang="en-US" sz="2800" b="1" dirty="0"/>
          </a:p>
          <a:p>
            <a:endParaRPr lang="en-US" sz="2800" b="1" dirty="0" smtClean="0"/>
          </a:p>
          <a:p>
            <a:pPr marL="0" indent="0">
              <a:buNone/>
            </a:pPr>
            <a:r>
              <a:rPr lang="en-US" sz="2800" b="1" dirty="0" smtClean="0"/>
              <a:t>3.</a:t>
            </a:r>
            <a:endParaRPr lang="en-US" sz="2800" b="1" dirty="0"/>
          </a:p>
        </p:txBody>
      </p:sp>
    </p:spTree>
    <p:extLst>
      <p:ext uri="{BB962C8B-B14F-4D97-AF65-F5344CB8AC3E}">
        <p14:creationId xmlns:p14="http://schemas.microsoft.com/office/powerpoint/2010/main" val="2710935830"/>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recommendations…</a:t>
            </a:r>
            <a:endParaRPr lang="en-US" dirty="0"/>
          </a:p>
        </p:txBody>
      </p:sp>
      <p:sp>
        <p:nvSpPr>
          <p:cNvPr id="3" name="Content Placeholder 2"/>
          <p:cNvSpPr>
            <a:spLocks noGrp="1"/>
          </p:cNvSpPr>
          <p:nvPr>
            <p:ph idx="1"/>
          </p:nvPr>
        </p:nvSpPr>
        <p:spPr>
          <a:xfrm>
            <a:off x="440992" y="1675910"/>
            <a:ext cx="8703007" cy="4780754"/>
          </a:xfrm>
        </p:spPr>
        <p:txBody>
          <a:bodyPr/>
          <a:lstStyle/>
          <a:p>
            <a:endParaRPr lang="en-US" b="1" dirty="0" smtClean="0"/>
          </a:p>
          <a:p>
            <a:pPr marL="0" indent="0">
              <a:buNone/>
            </a:pPr>
            <a:r>
              <a:rPr lang="en-US" sz="4000" b="1" dirty="0" smtClean="0"/>
              <a:t>As you reflect on these two days of planning, what</a:t>
            </a:r>
            <a:r>
              <a:rPr lang="en-US" sz="4000" b="1" dirty="0"/>
              <a:t> </a:t>
            </a:r>
            <a:r>
              <a:rPr lang="en-US" sz="4000" b="1" dirty="0" smtClean="0"/>
              <a:t>are the specific  recommendations to the ANU  Board and Council for action during the next 12 months regarding policy formulation and mission strategy?</a:t>
            </a:r>
            <a:endParaRPr lang="en-US" sz="4000" b="1" dirty="0"/>
          </a:p>
        </p:txBody>
      </p:sp>
    </p:spTree>
    <p:extLst>
      <p:ext uri="{BB962C8B-B14F-4D97-AF65-F5344CB8AC3E}">
        <p14:creationId xmlns:p14="http://schemas.microsoft.com/office/powerpoint/2010/main" val="2659844290"/>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037" y="62753"/>
            <a:ext cx="9472540" cy="1283167"/>
          </a:xfrm>
        </p:spPr>
        <p:txBody>
          <a:bodyPr/>
          <a:lstStyle/>
          <a:p>
            <a:r>
              <a:rPr lang="en-US" sz="4000" dirty="0" smtClean="0"/>
              <a:t>Accountability steps:</a:t>
            </a:r>
            <a:br>
              <a:rPr lang="en-US" sz="4000" dirty="0" smtClean="0"/>
            </a:br>
            <a:r>
              <a:rPr lang="en-US" sz="4000" dirty="0" smtClean="0"/>
              <a:t>who? When? How? How much? </a:t>
            </a:r>
            <a:endParaRPr lang="en-US" sz="4000" dirty="0"/>
          </a:p>
        </p:txBody>
      </p:sp>
      <p:sp>
        <p:nvSpPr>
          <p:cNvPr id="3" name="Content Placeholder 2"/>
          <p:cNvSpPr>
            <a:spLocks noGrp="1"/>
          </p:cNvSpPr>
          <p:nvPr>
            <p:ph idx="1"/>
          </p:nvPr>
        </p:nvSpPr>
        <p:spPr/>
        <p:txBody>
          <a:bodyPr/>
          <a:lstStyle/>
          <a:p>
            <a:pPr marL="0" indent="0">
              <a:buNone/>
            </a:pPr>
            <a:endParaRPr lang="en-US" dirty="0" smtClean="0"/>
          </a:p>
        </p:txBody>
      </p:sp>
    </p:spTree>
    <p:extLst>
      <p:ext uri="{BB962C8B-B14F-4D97-AF65-F5344CB8AC3E}">
        <p14:creationId xmlns:p14="http://schemas.microsoft.com/office/powerpoint/2010/main" val="1263666733"/>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clip</a:t>
            </a:r>
            <a:endParaRPr lang="en-US" dirty="0"/>
          </a:p>
        </p:txBody>
      </p:sp>
      <p:sp>
        <p:nvSpPr>
          <p:cNvPr id="3" name="Content Placeholder 2"/>
          <p:cNvSpPr>
            <a:spLocks noGrp="1"/>
          </p:cNvSpPr>
          <p:nvPr>
            <p:ph idx="1"/>
          </p:nvPr>
        </p:nvSpPr>
        <p:spPr>
          <a:xfrm>
            <a:off x="0" y="1345920"/>
            <a:ext cx="9144000" cy="5512080"/>
          </a:xfrm>
        </p:spPr>
        <p:txBody>
          <a:bodyPr>
            <a:normAutofit lnSpcReduction="10000"/>
          </a:bodyPr>
          <a:lstStyle/>
          <a:p>
            <a:pPr marL="0" indent="0">
              <a:buNone/>
            </a:pPr>
            <a:r>
              <a:rPr lang="en-US" b="1" dirty="0" smtClean="0">
                <a:hlinkClick r:id="rId2" action="ppaction://hlinkfile"/>
              </a:rPr>
              <a:t>Video #6</a:t>
            </a:r>
            <a:r>
              <a:rPr lang="en-US" b="1" dirty="0" smtClean="0"/>
              <a:t>:    </a:t>
            </a:r>
          </a:p>
          <a:p>
            <a:pPr marL="0" indent="0">
              <a:buNone/>
            </a:pPr>
            <a:r>
              <a:rPr lang="en-US" b="1" dirty="0" smtClean="0"/>
              <a:t>Best Practice # 9: “Board members embrace change and resolve to work through transitions together, and unite for the good of the Kingdom and through the advancement of God’s mission.</a:t>
            </a:r>
          </a:p>
          <a:p>
            <a:pPr marL="0" indent="0">
              <a:buNone/>
            </a:pPr>
            <a:r>
              <a:rPr lang="en-US" sz="2400" b="1" dirty="0" smtClean="0"/>
              <a:t>Best Practice # 10: “Board members participate in assessing the effectiveness of prior decisions and collectively make appropriate adjustments</a:t>
            </a:r>
            <a:r>
              <a:rPr lang="en-US" b="1" dirty="0" smtClean="0"/>
              <a:t>.”</a:t>
            </a:r>
          </a:p>
          <a:p>
            <a:pPr marL="0" indent="0">
              <a:buNone/>
            </a:pPr>
            <a:r>
              <a:rPr lang="en-US" sz="2400" b="1" dirty="0" smtClean="0"/>
              <a:t>Best Practice # 11: “Board members are outstanding examples of giving regularly and sacrificially to the church, college, or organization they serve.”</a:t>
            </a:r>
            <a:endParaRPr lang="en-US" b="1" dirty="0"/>
          </a:p>
          <a:p>
            <a:pPr marL="0" indent="0">
              <a:buNone/>
            </a:pPr>
            <a:r>
              <a:rPr lang="en-US" sz="2400" b="1" dirty="0" smtClean="0"/>
              <a:t> Best Practice # 12: Board members develop new leaders throughout the region for increased responsibilities and commitment to the organization. </a:t>
            </a:r>
            <a:r>
              <a:rPr lang="en-US" sz="2400" dirty="0" smtClean="0"/>
              <a:t>	</a:t>
            </a:r>
            <a:endParaRPr lang="en-US" sz="2400" dirty="0"/>
          </a:p>
        </p:txBody>
      </p:sp>
    </p:spTree>
    <p:extLst>
      <p:ext uri="{BB962C8B-B14F-4D97-AF65-F5344CB8AC3E}">
        <p14:creationId xmlns:p14="http://schemas.microsoft.com/office/powerpoint/2010/main" val="2420415392"/>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45920"/>
          </a:xfrm>
        </p:spPr>
        <p:txBody>
          <a:bodyPr/>
          <a:lstStyle/>
          <a:p>
            <a:r>
              <a:rPr lang="en-US" sz="4000" dirty="0" smtClean="0"/>
              <a:t> Small group discussion and report to full board</a:t>
            </a:r>
            <a:endParaRPr lang="en-US" sz="4000" dirty="0"/>
          </a:p>
        </p:txBody>
      </p:sp>
      <p:sp>
        <p:nvSpPr>
          <p:cNvPr id="3" name="Content Placeholder 2"/>
          <p:cNvSpPr>
            <a:spLocks noGrp="1"/>
          </p:cNvSpPr>
          <p:nvPr>
            <p:ph idx="1"/>
          </p:nvPr>
        </p:nvSpPr>
        <p:spPr>
          <a:xfrm>
            <a:off x="779463" y="1484745"/>
            <a:ext cx="7583488" cy="4937223"/>
          </a:xfrm>
        </p:spPr>
        <p:txBody>
          <a:bodyPr>
            <a:normAutofit/>
          </a:bodyPr>
          <a:lstStyle/>
          <a:p>
            <a:endParaRPr lang="en-US" sz="3600" b="1" dirty="0" smtClean="0"/>
          </a:p>
          <a:p>
            <a:pPr marL="0" indent="0">
              <a:buNone/>
            </a:pPr>
            <a:r>
              <a:rPr lang="en-US" sz="3600" b="1" dirty="0" smtClean="0"/>
              <a:t>On which two “best practices” and “characteristics of effective boards” should the ANU Board and Council focus during the next two years?</a:t>
            </a:r>
          </a:p>
          <a:p>
            <a:pPr marL="0" indent="0">
              <a:buNone/>
            </a:pPr>
            <a:r>
              <a:rPr lang="en-US" sz="3600" b="1" dirty="0" smtClean="0"/>
              <a:t>Why </a:t>
            </a:r>
            <a:r>
              <a:rPr lang="en-US" sz="3600" b="1" dirty="0" smtClean="0"/>
              <a:t>these two</a:t>
            </a:r>
            <a:r>
              <a:rPr lang="en-US" sz="3600" b="1" dirty="0" smtClean="0"/>
              <a:t>?</a:t>
            </a:r>
          </a:p>
          <a:p>
            <a:pPr marL="0" indent="0">
              <a:buNone/>
            </a:pPr>
            <a:r>
              <a:rPr lang="en-US" sz="3600" b="1" dirty="0" smtClean="0"/>
              <a:t>Board and Council consensus?</a:t>
            </a:r>
            <a:endParaRPr lang="en-US" sz="3600" b="1" dirty="0"/>
          </a:p>
        </p:txBody>
      </p:sp>
    </p:spTree>
    <p:extLst>
      <p:ext uri="{BB962C8B-B14F-4D97-AF65-F5344CB8AC3E}">
        <p14:creationId xmlns:p14="http://schemas.microsoft.com/office/powerpoint/2010/main" val="200950765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are we here?</a:t>
            </a:r>
            <a:endParaRPr lang="en-US" dirty="0"/>
          </a:p>
        </p:txBody>
      </p:sp>
      <p:sp>
        <p:nvSpPr>
          <p:cNvPr id="3" name="Content Placeholder 2"/>
          <p:cNvSpPr>
            <a:spLocks noGrp="1"/>
          </p:cNvSpPr>
          <p:nvPr>
            <p:ph idx="1"/>
          </p:nvPr>
        </p:nvSpPr>
        <p:spPr>
          <a:xfrm>
            <a:off x="0" y="1587500"/>
            <a:ext cx="9144000" cy="5270500"/>
          </a:xfrm>
        </p:spPr>
        <p:txBody>
          <a:bodyPr>
            <a:noAutofit/>
          </a:bodyPr>
          <a:lstStyle/>
          <a:p>
            <a:pPr marL="742950" indent="-742950">
              <a:buAutoNum type="arabicPeriod"/>
            </a:pPr>
            <a:r>
              <a:rPr lang="en-US" sz="3600" b="1" dirty="0" smtClean="0"/>
              <a:t> To address strategic </a:t>
            </a:r>
            <a:r>
              <a:rPr lang="en-US" sz="3600" b="1" dirty="0" err="1" smtClean="0"/>
              <a:t>missional</a:t>
            </a:r>
            <a:r>
              <a:rPr lang="en-US" sz="3600" b="1" dirty="0" smtClean="0"/>
              <a:t> and                                                                governance issues facing the ANU     Board and Council in a period of   accelerated transitions and change.</a:t>
            </a:r>
          </a:p>
          <a:p>
            <a:pPr marL="0" indent="0">
              <a:buNone/>
            </a:pPr>
            <a:r>
              <a:rPr lang="en-US" sz="3600" b="1" dirty="0" smtClean="0"/>
              <a:t>2. </a:t>
            </a:r>
            <a:r>
              <a:rPr lang="en-US" sz="3600" b="1" dirty="0"/>
              <a:t> </a:t>
            </a:r>
            <a:r>
              <a:rPr lang="en-US" sz="3600" b="1" dirty="0" smtClean="0"/>
              <a:t>  To embrace key “best practices” of                                    	board governance needed to move the 	ANU Board and Council to a new 	 	level by which to “govern 	 	 	  	diligently” (Romans 12:8c) NIV.                  </a:t>
            </a:r>
          </a:p>
        </p:txBody>
      </p:sp>
    </p:spTree>
    <p:extLst>
      <p:ext uri="{BB962C8B-B14F-4D97-AF65-F5344CB8AC3E}">
        <p14:creationId xmlns:p14="http://schemas.microsoft.com/office/powerpoint/2010/main" val="4233095597"/>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clip</a:t>
            </a:r>
            <a:endParaRPr lang="en-US" dirty="0"/>
          </a:p>
        </p:txBody>
      </p:sp>
      <p:sp>
        <p:nvSpPr>
          <p:cNvPr id="3" name="Content Placeholder 2"/>
          <p:cNvSpPr>
            <a:spLocks noGrp="1"/>
          </p:cNvSpPr>
          <p:nvPr>
            <p:ph idx="1"/>
          </p:nvPr>
        </p:nvSpPr>
        <p:spPr/>
        <p:txBody>
          <a:bodyPr/>
          <a:lstStyle/>
          <a:p>
            <a:r>
              <a:rPr lang="en-US" dirty="0" smtClean="0">
                <a:hlinkClick r:id="rId2" action="ppaction://hlinkfile"/>
              </a:rPr>
              <a:t>Video #7</a:t>
            </a:r>
            <a:r>
              <a:rPr lang="en-US" dirty="0" smtClean="0"/>
              <a:t>: 	</a:t>
            </a:r>
            <a:endParaRPr lang="en-US" dirty="0"/>
          </a:p>
          <a:p>
            <a:pPr marL="0" indent="0">
              <a:buNone/>
            </a:pPr>
            <a:endParaRPr lang="en-US" b="1" dirty="0"/>
          </a:p>
          <a:p>
            <a:pPr marL="0" indent="0">
              <a:buNone/>
            </a:pPr>
            <a:r>
              <a:rPr lang="en-US" sz="2800" b="1" dirty="0" smtClean="0"/>
              <a:t>Let’s Review</a:t>
            </a:r>
          </a:p>
          <a:p>
            <a:pPr marL="0" indent="0">
              <a:buNone/>
            </a:pPr>
            <a:r>
              <a:rPr lang="en-US" sz="2800" b="1" dirty="0" smtClean="0"/>
              <a:t> “Twelve Characteristics of Effective Boards”</a:t>
            </a:r>
          </a:p>
        </p:txBody>
      </p:sp>
    </p:spTree>
    <p:extLst>
      <p:ext uri="{BB962C8B-B14F-4D97-AF65-F5344CB8AC3E}">
        <p14:creationId xmlns:p14="http://schemas.microsoft.com/office/powerpoint/2010/main" val="1934198207"/>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4000" cy="1283167"/>
          </a:xfrm>
        </p:spPr>
        <p:txBody>
          <a:bodyPr/>
          <a:lstStyle/>
          <a:p>
            <a:r>
              <a:rPr lang="en-US" dirty="0" smtClean="0"/>
              <a:t>Let’s summarize the specific action steps…</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846024677"/>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70084"/>
            <a:ext cx="9144000" cy="1283167"/>
          </a:xfrm>
        </p:spPr>
        <p:txBody>
          <a:bodyPr/>
          <a:lstStyle/>
          <a:p>
            <a:r>
              <a:rPr lang="en-US" dirty="0" smtClean="0"/>
              <a:t>Let’s celebrate and pray</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369426996"/>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Wednesday</a:t>
            </a:r>
            <a:endParaRPr lang="en-US" dirty="0"/>
          </a:p>
        </p:txBody>
      </p:sp>
      <p:sp>
        <p:nvSpPr>
          <p:cNvPr id="3" name="Content Placeholder 2"/>
          <p:cNvSpPr>
            <a:spLocks noGrp="1"/>
          </p:cNvSpPr>
          <p:nvPr>
            <p:ph idx="1"/>
          </p:nvPr>
        </p:nvSpPr>
        <p:spPr>
          <a:xfrm>
            <a:off x="2092612" y="1828800"/>
            <a:ext cx="6270338" cy="4297363"/>
          </a:xfrm>
        </p:spPr>
        <p:txBody>
          <a:bodyPr/>
          <a:lstStyle/>
          <a:p>
            <a:endParaRPr lang="en-US" dirty="0" smtClean="0"/>
          </a:p>
          <a:p>
            <a:pPr marL="0" indent="0">
              <a:buNone/>
            </a:pPr>
            <a:r>
              <a:rPr lang="en-US" sz="4800" b="1" dirty="0" smtClean="0"/>
              <a:t>Board of Trust and </a:t>
            </a:r>
          </a:p>
          <a:p>
            <a:pPr marL="0" indent="0">
              <a:buNone/>
            </a:pPr>
            <a:r>
              <a:rPr lang="en-US" sz="4800" b="1" dirty="0" smtClean="0"/>
              <a:t>University Council </a:t>
            </a:r>
          </a:p>
          <a:p>
            <a:pPr marL="0" indent="0">
              <a:buNone/>
            </a:pPr>
            <a:r>
              <a:rPr lang="en-US" sz="4800" b="1" dirty="0" smtClean="0"/>
              <a:t>annual </a:t>
            </a:r>
            <a:r>
              <a:rPr lang="en-US" sz="4800" b="1" dirty="0"/>
              <a:t>meetings</a:t>
            </a:r>
          </a:p>
        </p:txBody>
      </p:sp>
    </p:spTree>
    <p:extLst>
      <p:ext uri="{BB962C8B-B14F-4D97-AF65-F5344CB8AC3E}">
        <p14:creationId xmlns:p14="http://schemas.microsoft.com/office/powerpoint/2010/main" val="167675872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08279"/>
            <a:ext cx="9144000" cy="626829"/>
          </a:xfrm>
        </p:spPr>
        <p:txBody>
          <a:bodyPr/>
          <a:lstStyle/>
          <a:p>
            <a:r>
              <a:rPr lang="en-US" dirty="0">
                <a:solidFill>
                  <a:srgbClr val="FFFFFF"/>
                </a:solidFill>
                <a:cs typeface="Arial" charset="0"/>
                <a:sym typeface="Arial" charset="0"/>
              </a:rPr>
              <a:t>Working Assumption:</a:t>
            </a:r>
            <a:r>
              <a:rPr lang="en-US" sz="5400" dirty="0">
                <a:solidFill>
                  <a:srgbClr val="FAC810"/>
                </a:solidFill>
                <a:latin typeface="Arial" charset="0"/>
                <a:cs typeface="Arial" charset="0"/>
                <a:sym typeface="Arial" charset="0"/>
              </a:rPr>
              <a:t/>
            </a:r>
            <a:br>
              <a:rPr lang="en-US" sz="5400" dirty="0">
                <a:solidFill>
                  <a:srgbClr val="FAC810"/>
                </a:solidFill>
                <a:latin typeface="Arial" charset="0"/>
                <a:cs typeface="Arial" charset="0"/>
                <a:sym typeface="Arial" charset="0"/>
              </a:rPr>
            </a:br>
            <a:endParaRPr lang="en-US" sz="5400" dirty="0"/>
          </a:p>
        </p:txBody>
      </p:sp>
      <p:sp>
        <p:nvSpPr>
          <p:cNvPr id="3" name="Content Placeholder 2"/>
          <p:cNvSpPr>
            <a:spLocks noGrp="1"/>
          </p:cNvSpPr>
          <p:nvPr>
            <p:ph idx="1"/>
          </p:nvPr>
        </p:nvSpPr>
        <p:spPr>
          <a:xfrm>
            <a:off x="779463" y="1649550"/>
            <a:ext cx="7583488" cy="4476614"/>
          </a:xfrm>
        </p:spPr>
        <p:txBody>
          <a:bodyPr>
            <a:normAutofit fontScale="85000" lnSpcReduction="20000"/>
          </a:bodyPr>
          <a:lstStyle/>
          <a:p>
            <a:endParaRPr lang="en-US" dirty="0" smtClean="0"/>
          </a:p>
          <a:p>
            <a:pPr marL="0" indent="0">
              <a:lnSpc>
                <a:spcPct val="150000"/>
              </a:lnSpc>
              <a:buNone/>
            </a:pPr>
            <a:r>
              <a:rPr lang="en-US" sz="4300" b="1" dirty="0">
                <a:latin typeface="Arial Bold" charset="0"/>
                <a:cs typeface="Arial Bold" charset="0"/>
                <a:sym typeface="Arial Bold" charset="0"/>
              </a:rPr>
              <a:t>Strong </a:t>
            </a:r>
            <a:r>
              <a:rPr lang="en-US" sz="4300" b="1" dirty="0">
                <a:latin typeface="Arial" charset="0"/>
                <a:cs typeface="Arial" charset="0"/>
                <a:sym typeface="Arial" charset="0"/>
              </a:rPr>
              <a:t>g</a:t>
            </a:r>
            <a:r>
              <a:rPr lang="en-US" sz="4300" b="1" dirty="0">
                <a:latin typeface="Arial Bold" charset="0"/>
                <a:cs typeface="Arial Bold" charset="0"/>
                <a:sym typeface="Arial Bold" charset="0"/>
              </a:rPr>
              <a:t>overning boards </a:t>
            </a:r>
          </a:p>
          <a:p>
            <a:pPr marL="0" indent="0">
              <a:lnSpc>
                <a:spcPct val="150000"/>
              </a:lnSpc>
              <a:buNone/>
            </a:pPr>
            <a:r>
              <a:rPr lang="en-US" sz="4300" b="1" dirty="0" smtClean="0">
                <a:latin typeface="Arial" charset="0"/>
                <a:cs typeface="Arial" charset="0"/>
                <a:sym typeface="Arial" charset="0"/>
              </a:rPr>
              <a:t>       </a:t>
            </a:r>
            <a:r>
              <a:rPr lang="en-US" sz="4300" b="1" dirty="0">
                <a:latin typeface="Arial" charset="0"/>
                <a:cs typeface="Arial" charset="0"/>
                <a:sym typeface="Arial" charset="0"/>
              </a:rPr>
              <a:t>empower effective leaders.</a:t>
            </a:r>
          </a:p>
          <a:p>
            <a:pPr marL="0" indent="0">
              <a:lnSpc>
                <a:spcPct val="150000"/>
              </a:lnSpc>
              <a:buNone/>
            </a:pPr>
            <a:r>
              <a:rPr lang="en-US" sz="4300" b="1" dirty="0">
                <a:solidFill>
                  <a:srgbClr val="333333"/>
                </a:solidFill>
                <a:latin typeface="Arial Bold" charset="0"/>
                <a:cs typeface="Arial Bold" charset="0"/>
                <a:sym typeface="Arial Bold" charset="0"/>
              </a:rPr>
              <a:t>Strong leaders </a:t>
            </a:r>
          </a:p>
          <a:p>
            <a:pPr marL="0" indent="0">
              <a:lnSpc>
                <a:spcPct val="150000"/>
              </a:lnSpc>
              <a:buNone/>
            </a:pPr>
            <a:r>
              <a:rPr lang="en-US" sz="4300" b="1" dirty="0">
                <a:latin typeface="Arial" charset="0"/>
                <a:cs typeface="Arial" charset="0"/>
                <a:sym typeface="Arial" charset="0"/>
              </a:rPr>
              <a:t>       embrace engaged boards.</a:t>
            </a:r>
          </a:p>
          <a:p>
            <a:endParaRPr lang="en-US" dirty="0"/>
          </a:p>
        </p:txBody>
      </p:sp>
    </p:spTree>
    <p:extLst>
      <p:ext uri="{BB962C8B-B14F-4D97-AF65-F5344CB8AC3E}">
        <p14:creationId xmlns:p14="http://schemas.microsoft.com/office/powerpoint/2010/main" val="69557854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Assumption</a:t>
            </a:r>
            <a:endParaRPr lang="en-US" dirty="0"/>
          </a:p>
        </p:txBody>
      </p:sp>
      <p:sp>
        <p:nvSpPr>
          <p:cNvPr id="3" name="Content Placeholder 2"/>
          <p:cNvSpPr>
            <a:spLocks noGrp="1"/>
          </p:cNvSpPr>
          <p:nvPr>
            <p:ph idx="1"/>
          </p:nvPr>
        </p:nvSpPr>
        <p:spPr>
          <a:xfrm>
            <a:off x="476273" y="2716738"/>
            <a:ext cx="8414156" cy="3409425"/>
          </a:xfrm>
        </p:spPr>
        <p:txBody>
          <a:bodyPr>
            <a:normAutofit/>
          </a:bodyPr>
          <a:lstStyle/>
          <a:p>
            <a:pPr marL="0" indent="0">
              <a:buNone/>
            </a:pPr>
            <a:r>
              <a:rPr lang="en-US" sz="4800" b="1" dirty="0" smtClean="0"/>
              <a:t>Boards evolve and change as universities grow and mature.</a:t>
            </a:r>
            <a:endParaRPr lang="en-US" sz="4800" b="1" dirty="0"/>
          </a:p>
        </p:txBody>
      </p:sp>
    </p:spTree>
    <p:extLst>
      <p:ext uri="{BB962C8B-B14F-4D97-AF65-F5344CB8AC3E}">
        <p14:creationId xmlns:p14="http://schemas.microsoft.com/office/powerpoint/2010/main" val="378432312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more…</a:t>
            </a:r>
            <a:endParaRPr lang="en-US" dirty="0"/>
          </a:p>
        </p:txBody>
      </p:sp>
      <p:sp>
        <p:nvSpPr>
          <p:cNvPr id="3" name="Content Placeholder 2"/>
          <p:cNvSpPr>
            <a:spLocks noGrp="1"/>
          </p:cNvSpPr>
          <p:nvPr>
            <p:ph idx="1"/>
          </p:nvPr>
        </p:nvSpPr>
        <p:spPr>
          <a:xfrm>
            <a:off x="388075" y="1975811"/>
            <a:ext cx="8290678" cy="4882190"/>
          </a:xfrm>
        </p:spPr>
        <p:txBody>
          <a:bodyPr>
            <a:normAutofit fontScale="25000" lnSpcReduction="20000"/>
          </a:bodyPr>
          <a:lstStyle/>
          <a:p>
            <a:pPr marL="0" indent="0">
              <a:buNone/>
            </a:pPr>
            <a:r>
              <a:rPr lang="en-US" sz="16000" b="1" dirty="0" smtClean="0"/>
              <a:t>The Board holds the future and mission in trust.</a:t>
            </a:r>
          </a:p>
          <a:p>
            <a:pPr marL="0" indent="0">
              <a:buNone/>
            </a:pPr>
            <a:endParaRPr lang="en-US" sz="16000" b="1" dirty="0"/>
          </a:p>
          <a:p>
            <a:pPr marL="0" indent="0">
              <a:buNone/>
            </a:pPr>
            <a:r>
              <a:rPr lang="en-US" sz="16000" b="1" dirty="0" smtClean="0"/>
              <a:t>The chief responsibility of the </a:t>
            </a:r>
            <a:r>
              <a:rPr lang="en-US" sz="16000" b="1" dirty="0"/>
              <a:t>B</a:t>
            </a:r>
            <a:r>
              <a:rPr lang="en-US" sz="16000" b="1" dirty="0" smtClean="0"/>
              <a:t>oard is to be effective on behalf of the university.</a:t>
            </a:r>
          </a:p>
          <a:p>
            <a:pPr marL="0" indent="0">
              <a:buNone/>
            </a:pPr>
            <a:endParaRPr lang="en-US" sz="6400" b="1" dirty="0"/>
          </a:p>
          <a:p>
            <a:pPr marL="0" indent="0">
              <a:buNone/>
            </a:pPr>
            <a:r>
              <a:rPr lang="en-US" sz="6400" b="1" dirty="0" smtClean="0"/>
              <a:t>                                           </a:t>
            </a:r>
            <a:r>
              <a:rPr lang="en-US" sz="9600" b="1" dirty="0" smtClean="0"/>
              <a:t>                       Max </a:t>
            </a:r>
            <a:r>
              <a:rPr lang="en-US" sz="9600" b="1" dirty="0" err="1" smtClean="0"/>
              <a:t>DePree</a:t>
            </a:r>
            <a:r>
              <a:rPr lang="en-US" sz="9600" b="1" dirty="0" smtClean="0"/>
              <a:t>, </a:t>
            </a:r>
            <a:r>
              <a:rPr lang="en-US" sz="9600" b="1" i="1" dirty="0" smtClean="0"/>
              <a:t>Called To Serve</a:t>
            </a:r>
          </a:p>
          <a:p>
            <a:pPr marL="0" indent="0">
              <a:buNone/>
            </a:pPr>
            <a:endParaRPr lang="en-US" sz="6400" i="1" dirty="0"/>
          </a:p>
          <a:p>
            <a:pPr marL="0" indent="0">
              <a:buNone/>
            </a:pPr>
            <a:endParaRPr lang="en-US" sz="6400" i="1" dirty="0"/>
          </a:p>
        </p:txBody>
      </p:sp>
    </p:spTree>
    <p:extLst>
      <p:ext uri="{BB962C8B-B14F-4D97-AF65-F5344CB8AC3E}">
        <p14:creationId xmlns:p14="http://schemas.microsoft.com/office/powerpoint/2010/main" val="151059888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clip</a:t>
            </a:r>
            <a:endParaRPr lang="en-US" dirty="0"/>
          </a:p>
        </p:txBody>
      </p:sp>
      <p:sp>
        <p:nvSpPr>
          <p:cNvPr id="3" name="Content Placeholder 2"/>
          <p:cNvSpPr>
            <a:spLocks noGrp="1"/>
          </p:cNvSpPr>
          <p:nvPr>
            <p:ph idx="1"/>
          </p:nvPr>
        </p:nvSpPr>
        <p:spPr>
          <a:xfrm>
            <a:off x="1206499" y="1828800"/>
            <a:ext cx="7156451" cy="4297363"/>
          </a:xfrm>
        </p:spPr>
        <p:txBody>
          <a:bodyPr>
            <a:normAutofit/>
          </a:bodyPr>
          <a:lstStyle/>
          <a:p>
            <a:pPr marL="0" indent="0">
              <a:buNone/>
            </a:pPr>
            <a:r>
              <a:rPr lang="en-US" sz="2800" b="1" dirty="0" smtClean="0">
                <a:hlinkClick r:id="rId2" action="ppaction://hlinkfile"/>
              </a:rPr>
              <a:t>Video #1</a:t>
            </a:r>
            <a:r>
              <a:rPr lang="en-US" sz="2800" b="1" dirty="0" smtClean="0"/>
              <a:t>:</a:t>
            </a:r>
          </a:p>
          <a:p>
            <a:endParaRPr lang="en-US" sz="2800" b="1" dirty="0"/>
          </a:p>
          <a:p>
            <a:pPr marL="0" indent="0">
              <a:buNone/>
            </a:pPr>
            <a:r>
              <a:rPr lang="en-US" sz="2800" b="1" dirty="0" smtClean="0"/>
              <a:t> Introduction to “Building Better Boards”</a:t>
            </a:r>
            <a:endParaRPr lang="en-US" sz="2800" b="1" dirty="0"/>
          </a:p>
        </p:txBody>
      </p:sp>
    </p:spTree>
    <p:extLst>
      <p:ext uri="{BB962C8B-B14F-4D97-AF65-F5344CB8AC3E}">
        <p14:creationId xmlns:p14="http://schemas.microsoft.com/office/powerpoint/2010/main" val="62348812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question:</a:t>
            </a:r>
            <a:endParaRPr lang="en-US" dirty="0"/>
          </a:p>
        </p:txBody>
      </p:sp>
      <p:sp>
        <p:nvSpPr>
          <p:cNvPr id="3" name="Content Placeholder 2"/>
          <p:cNvSpPr>
            <a:spLocks noGrp="1"/>
          </p:cNvSpPr>
          <p:nvPr>
            <p:ph idx="1"/>
          </p:nvPr>
        </p:nvSpPr>
        <p:spPr>
          <a:xfrm>
            <a:off x="317514" y="2328633"/>
            <a:ext cx="8502355" cy="3797530"/>
          </a:xfrm>
        </p:spPr>
        <p:txBody>
          <a:bodyPr>
            <a:normAutofit/>
          </a:bodyPr>
          <a:lstStyle/>
          <a:p>
            <a:pPr marL="0" indent="0">
              <a:buNone/>
            </a:pPr>
            <a:r>
              <a:rPr lang="en-US" sz="4400" b="1" dirty="0" smtClean="0"/>
              <a:t>What one “big” (very big) board issue did you bring to this meeting that, from your perspective, must be addressed?</a:t>
            </a:r>
            <a:endParaRPr lang="en-US" sz="4400" b="1" dirty="0"/>
          </a:p>
        </p:txBody>
      </p:sp>
    </p:spTree>
    <p:extLst>
      <p:ext uri="{BB962C8B-B14F-4D97-AF65-F5344CB8AC3E}">
        <p14:creationId xmlns:p14="http://schemas.microsoft.com/office/powerpoint/2010/main" val="174821503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809" y="62753"/>
            <a:ext cx="8369409" cy="1283167"/>
          </a:xfrm>
        </p:spPr>
        <p:txBody>
          <a:bodyPr/>
          <a:lstStyle/>
          <a:p>
            <a:r>
              <a:rPr lang="en-US" dirty="0" smtClean="0"/>
              <a:t>Another </a:t>
            </a:r>
            <a:r>
              <a:rPr lang="en-US" i="1" dirty="0" smtClean="0"/>
              <a:t>big</a:t>
            </a:r>
            <a:r>
              <a:rPr lang="en-US" dirty="0" smtClean="0"/>
              <a:t> question...</a:t>
            </a:r>
            <a:endParaRPr lang="en-US" dirty="0"/>
          </a:p>
        </p:txBody>
      </p:sp>
      <p:sp>
        <p:nvSpPr>
          <p:cNvPr id="3" name="Content Placeholder 2"/>
          <p:cNvSpPr>
            <a:spLocks noGrp="1"/>
          </p:cNvSpPr>
          <p:nvPr>
            <p:ph idx="1"/>
          </p:nvPr>
        </p:nvSpPr>
        <p:spPr>
          <a:xfrm>
            <a:off x="-336611" y="1828800"/>
            <a:ext cx="9480612" cy="5029200"/>
          </a:xfrm>
        </p:spPr>
        <p:txBody>
          <a:bodyPr>
            <a:normAutofit fontScale="77500" lnSpcReduction="20000"/>
          </a:bodyPr>
          <a:lstStyle/>
          <a:p>
            <a:r>
              <a:rPr lang="en-US" sz="3300" b="1" dirty="0" smtClean="0"/>
              <a:t>What are the top three “critical issues” facing the Board and Council during the next three to five years?</a:t>
            </a:r>
          </a:p>
          <a:p>
            <a:pPr lvl="1"/>
            <a:r>
              <a:rPr lang="en-US" b="1" dirty="0" smtClean="0"/>
              <a:t>Managing enrollment growth?</a:t>
            </a:r>
          </a:p>
          <a:p>
            <a:pPr lvl="1"/>
            <a:r>
              <a:rPr lang="en-US" b="1" dirty="0" smtClean="0"/>
              <a:t>Succession planning?</a:t>
            </a:r>
          </a:p>
          <a:p>
            <a:pPr lvl="1"/>
            <a:r>
              <a:rPr lang="en-US" b="1" dirty="0" smtClean="0"/>
              <a:t>Physical plant expansion?</a:t>
            </a:r>
          </a:p>
          <a:p>
            <a:pPr lvl="1"/>
            <a:r>
              <a:rPr lang="en-US" b="1" dirty="0" smtClean="0"/>
              <a:t>The role of technology in delivering an ANU education online?</a:t>
            </a:r>
          </a:p>
          <a:p>
            <a:pPr lvl="1"/>
            <a:r>
              <a:rPr lang="en-US" b="1" dirty="0" smtClean="0"/>
              <a:t>Academic program expansion, including distance education?</a:t>
            </a:r>
          </a:p>
          <a:p>
            <a:pPr lvl="1"/>
            <a:r>
              <a:rPr lang="en-US" b="1" dirty="0" smtClean="0"/>
              <a:t>Access to ANU ministerial education throughout region?</a:t>
            </a:r>
          </a:p>
          <a:p>
            <a:pPr lvl="1"/>
            <a:r>
              <a:rPr lang="en-US" b="1" dirty="0" smtClean="0"/>
              <a:t>Budget development and financial management?</a:t>
            </a:r>
          </a:p>
          <a:p>
            <a:pPr lvl="1"/>
            <a:r>
              <a:rPr lang="en-US" b="1" dirty="0" smtClean="0"/>
              <a:t>Capital projects fundraising and foundation development?</a:t>
            </a:r>
          </a:p>
          <a:p>
            <a:pPr lvl="1"/>
            <a:r>
              <a:rPr lang="en-US" b="1" dirty="0" smtClean="0"/>
              <a:t>Role of Board and Council in 2012-17 ANU  Strategic Plan?</a:t>
            </a:r>
          </a:p>
          <a:p>
            <a:pPr lvl="1"/>
            <a:r>
              <a:rPr lang="en-US" b="1" dirty="0" smtClean="0"/>
              <a:t>Maintaining the Nazarene ethos and identity.</a:t>
            </a:r>
          </a:p>
          <a:p>
            <a:pPr lvl="1"/>
            <a:r>
              <a:rPr lang="en-US" b="1" dirty="0" smtClean="0"/>
              <a:t>Professional Growth and Development of ANU faculty and administration</a:t>
            </a:r>
          </a:p>
          <a:p>
            <a:pPr lvl="1"/>
            <a:r>
              <a:rPr lang="en-US" b="1" dirty="0" smtClean="0"/>
              <a:t>Relationship of ANU to SANU? </a:t>
            </a:r>
          </a:p>
          <a:p>
            <a:pPr lvl="1"/>
            <a:r>
              <a:rPr lang="en-US" b="1" dirty="0" smtClean="0"/>
              <a:t>ESL component to ANU prior to  formal admission?</a:t>
            </a:r>
          </a:p>
          <a:p>
            <a:pPr lvl="1"/>
            <a:r>
              <a:rPr lang="en-US" b="1" dirty="0" smtClean="0"/>
              <a:t>Other?</a:t>
            </a:r>
          </a:p>
          <a:p>
            <a:pPr lvl="1"/>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1727943473"/>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Precedent">
  <a:themeElements>
    <a:clrScheme name="Precedent">
      <a:dk1>
        <a:srgbClr val="921F07"/>
      </a:dk1>
      <a:lt1>
        <a:sysClr val="window" lastClr="FFFFFF"/>
      </a:lt1>
      <a:dk2>
        <a:srgbClr val="333333"/>
      </a:dk2>
      <a:lt2>
        <a:srgbClr val="E5E5D3"/>
      </a:lt2>
      <a:accent1>
        <a:srgbClr val="993232"/>
      </a:accent1>
      <a:accent2>
        <a:srgbClr val="9B6C34"/>
      </a:accent2>
      <a:accent3>
        <a:srgbClr val="736C5D"/>
      </a:accent3>
      <a:accent4>
        <a:srgbClr val="C9972B"/>
      </a:accent4>
      <a:accent5>
        <a:srgbClr val="C95F2B"/>
      </a:accent5>
      <a:accent6>
        <a:srgbClr val="8F7A05"/>
      </a:accent6>
      <a:hlink>
        <a:srgbClr val="933926"/>
      </a:hlink>
      <a:folHlink>
        <a:srgbClr val="916019"/>
      </a:folHlink>
    </a:clrScheme>
    <a:fontScheme name="Precedent">
      <a:majorFont>
        <a:latin typeface="Perpetua Titling MT"/>
        <a:ea typeface=""/>
        <a:cs typeface=""/>
        <a:font script="Jpan" typeface="ＭＳ Ｐ明朝"/>
        <a:font script="Hans" typeface="宋体"/>
        <a:font script="Hant" typeface="新細明體"/>
      </a:majorFont>
      <a:minorFont>
        <a:latin typeface="Calisto MT"/>
        <a:ea typeface=""/>
        <a:cs typeface=""/>
        <a:font script="Jpan" typeface="ＭＳ Ｐ明朝"/>
        <a:font script="Hans" typeface="宋体"/>
        <a:font script="Hant" typeface="新細明體"/>
      </a:minorFont>
    </a:fontScheme>
    <a:fmtScheme name="Precedent">
      <a:fillStyleLst>
        <a:solidFill>
          <a:schemeClr val="phClr"/>
        </a:solidFill>
        <a:gradFill rotWithShape="1">
          <a:gsLst>
            <a:gs pos="0">
              <a:schemeClr val="phClr">
                <a:tint val="100000"/>
                <a:shade val="90000"/>
                <a:satMod val="135000"/>
              </a:schemeClr>
            </a:gs>
            <a:gs pos="100000">
              <a:schemeClr val="phClr">
                <a:tint val="100000"/>
                <a:shade val="30000"/>
                <a:satMod val="135000"/>
              </a:schemeClr>
            </a:gs>
          </a:gsLst>
          <a:path path="circle">
            <a:fillToRect l="70000" t="10000" b="70000"/>
          </a:path>
        </a:gradFill>
        <a:blipFill rotWithShape="1">
          <a:blip xmlns:r="http://schemas.openxmlformats.org/officeDocument/2006/relationships" r:embed="rId1">
            <a:duotone>
              <a:schemeClr val="phClr">
                <a:shade val="10000"/>
                <a:satMod val="135000"/>
              </a:schemeClr>
              <a:schemeClr val="phClr">
                <a:satMod val="150000"/>
                <a:lumMod val="110000"/>
              </a:schemeClr>
            </a:duotone>
          </a:blip>
          <a:stretch/>
        </a:blipFill>
      </a:fillStyleLst>
      <a:lnStyleLst>
        <a:ln w="12700" cap="flat" cmpd="sng" algn="ctr">
          <a:solidFill>
            <a:schemeClr val="phClr">
              <a:shade val="95000"/>
              <a:satMod val="105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101600" dist="25400" dir="4800000" sx="103000" sy="103000" rotWithShape="0">
              <a:srgbClr val="000000">
                <a:alpha val="45000"/>
              </a:srgbClr>
            </a:outerShdw>
          </a:effectLst>
          <a:scene3d>
            <a:camera prst="orthographicFront">
              <a:rot lat="0" lon="0" rev="0"/>
            </a:camera>
            <a:lightRig rig="balanced" dir="tl">
              <a:rot lat="0" lon="0" rev="3000000"/>
            </a:lightRig>
          </a:scene3d>
          <a:sp3d prstMaterial="softEdge">
            <a:bevelT w="0" h="0"/>
          </a:sp3d>
        </a:effectStyle>
        <a:effectStyle>
          <a:effectLst>
            <a:innerShdw blurRad="127000" dist="38100" dir="13200000">
              <a:srgbClr val="000000">
                <a:alpha val="75000"/>
              </a:srgbClr>
            </a:innerShdw>
            <a:outerShdw blurRad="38100" dist="12700" dir="1800000" sx="101000" sy="101000" rotWithShape="0">
              <a:srgbClr val="000000">
                <a:alpha val="40000"/>
              </a:srgbClr>
            </a:outerShdw>
            <a:reflection blurRad="127000" stA="25000" endPos="30000" dist="12700" dir="5400000" sy="-100000" rotWithShape="0"/>
          </a:effectLst>
          <a:scene3d>
            <a:camera prst="orthographicFront">
              <a:rot lat="0" lon="0" rev="0"/>
            </a:camera>
            <a:lightRig rig="twoPt" dir="t">
              <a:rot lat="0" lon="0" rev="1200000"/>
            </a:lightRig>
          </a:scene3d>
          <a:sp3d>
            <a:bevelT w="0" h="0"/>
          </a:sp3d>
        </a:effectStyle>
      </a:effectStyleLst>
      <a:bgFillStyleLst>
        <a:solidFill>
          <a:schemeClr val="phClr"/>
        </a:solidFill>
        <a:gradFill rotWithShape="1">
          <a:gsLst>
            <a:gs pos="0">
              <a:schemeClr val="phClr">
                <a:tint val="100000"/>
                <a:shade val="90000"/>
                <a:satMod val="135000"/>
              </a:schemeClr>
            </a:gs>
            <a:gs pos="100000">
              <a:schemeClr val="phClr">
                <a:shade val="30000"/>
                <a:satMod val="150000"/>
              </a:schemeClr>
            </a:gs>
          </a:gsLst>
          <a:path path="circle">
            <a:fillToRect t="10000" r="70000" b="70000"/>
          </a:path>
        </a:gradFill>
        <a:blipFill rotWithShape="1">
          <a:blip xmlns:r="http://schemas.openxmlformats.org/officeDocument/2006/relationships" r:embed="rId2">
            <a:duotone>
              <a:schemeClr val="phClr">
                <a:shade val="10000"/>
                <a:satMod val="130000"/>
                <a:lumMod val="80000"/>
              </a:schemeClr>
              <a:schemeClr val="phClr">
                <a:satMod val="150000"/>
                <a:lumMod val="11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Precedent.thmx</Template>
  <TotalTime>1265</TotalTime>
  <Words>1444</Words>
  <Application>Microsoft Macintosh PowerPoint</Application>
  <PresentationFormat>On-screen Show (4:3)</PresentationFormat>
  <Paragraphs>189</Paragraphs>
  <Slides>33</Slides>
  <Notes>4</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Precedent</vt:lpstr>
      <vt:lpstr>Africa nazarene university</vt:lpstr>
      <vt:lpstr>Introductions-   Dr. Filimao Chambo</vt:lpstr>
      <vt:lpstr>Why are we here?</vt:lpstr>
      <vt:lpstr>Working Assumption: </vt:lpstr>
      <vt:lpstr>Another Assumption</vt:lpstr>
      <vt:lpstr>Two more…</vt:lpstr>
      <vt:lpstr>Video clip</vt:lpstr>
      <vt:lpstr>Key question:</vt:lpstr>
      <vt:lpstr>Another big question...</vt:lpstr>
      <vt:lpstr>Video Clip</vt:lpstr>
      <vt:lpstr>Reflections on the March 2011 Retreat</vt:lpstr>
      <vt:lpstr>2011 RECOMMENDATIONS…</vt:lpstr>
      <vt:lpstr>RECOMMENDATIONS - CONTINUED</vt:lpstr>
      <vt:lpstr>RECOMMENDATIONS - CONTINUED</vt:lpstr>
      <vt:lpstr>NEXT STEPS TAKEN…</vt:lpstr>
      <vt:lpstr>Video Clip</vt:lpstr>
      <vt:lpstr>Relationship between the board of trust and the university council…</vt:lpstr>
      <vt:lpstr>Draft statement…</vt:lpstr>
      <vt:lpstr>Statement continued…</vt:lpstr>
      <vt:lpstr>Several Draft Board Policy Manual concerns…</vt:lpstr>
      <vt:lpstr>Video clip</vt:lpstr>
      <vt:lpstr>additional questions regarding governance?</vt:lpstr>
      <vt:lpstr>Video clip</vt:lpstr>
      <vt:lpstr>Small group discussion AND REPORT TO FULL GROUP</vt:lpstr>
      <vt:lpstr>AS A BOARD, THE THREE MOST CRITICAL ISSUES ARE…</vt:lpstr>
      <vt:lpstr>specific recommendations…</vt:lpstr>
      <vt:lpstr>Accountability steps: who? When? How? How much? </vt:lpstr>
      <vt:lpstr>Video clip</vt:lpstr>
      <vt:lpstr> Small group discussion and report to full board</vt:lpstr>
      <vt:lpstr>Video clip</vt:lpstr>
      <vt:lpstr>Let’s summarize the specific action steps…</vt:lpstr>
      <vt:lpstr>Let’s celebrate and pray</vt:lpstr>
      <vt:lpstr>Wednesday</vt:lpstr>
    </vt:vector>
  </TitlesOfParts>
  <Company>BoardServe LLC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Africa nazarene university:</dc:title>
  <dc:creator>Edward LeBron Fairbanks</dc:creator>
  <cp:lastModifiedBy>Edward LeBron Fairbanks</cp:lastModifiedBy>
  <cp:revision>78</cp:revision>
  <dcterms:created xsi:type="dcterms:W3CDTF">2012-10-25T12:12:42Z</dcterms:created>
  <dcterms:modified xsi:type="dcterms:W3CDTF">2012-11-05T14:01:19Z</dcterms:modified>
</cp:coreProperties>
</file>